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29"/>
  </p:notesMasterIdLst>
  <p:sldIdLst>
    <p:sldId id="256" r:id="rId2"/>
    <p:sldId id="298" r:id="rId3"/>
    <p:sldId id="299" r:id="rId4"/>
    <p:sldId id="261" r:id="rId5"/>
    <p:sldId id="262" r:id="rId6"/>
    <p:sldId id="311" r:id="rId7"/>
    <p:sldId id="312" r:id="rId8"/>
    <p:sldId id="263" r:id="rId9"/>
    <p:sldId id="264" r:id="rId10"/>
    <p:sldId id="266" r:id="rId11"/>
    <p:sldId id="283" r:id="rId12"/>
    <p:sldId id="269" r:id="rId13"/>
    <p:sldId id="271" r:id="rId14"/>
    <p:sldId id="273" r:id="rId15"/>
    <p:sldId id="274" r:id="rId16"/>
    <p:sldId id="275" r:id="rId17"/>
    <p:sldId id="276" r:id="rId18"/>
    <p:sldId id="277" r:id="rId19"/>
    <p:sldId id="278" r:id="rId20"/>
    <p:sldId id="279" r:id="rId21"/>
    <p:sldId id="280" r:id="rId22"/>
    <p:sldId id="281" r:id="rId23"/>
    <p:sldId id="313" r:id="rId24"/>
    <p:sldId id="315" r:id="rId25"/>
    <p:sldId id="330" r:id="rId26"/>
    <p:sldId id="331" r:id="rId27"/>
    <p:sldId id="332" r:id="rId2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47158B0F-4B25-4F3D-94A6-AE6DBD9F1F23}" styleName="Table_0">
    <a:wholeTbl>
      <a:tcTxStyle>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Style>
        <a:tcBdr/>
        <a:fill>
          <a:solidFill>
            <a:srgbClr val="CDD4EA"/>
          </a:solidFill>
        </a:fill>
      </a:tcStyle>
    </a:band1H>
    <a:band2H>
      <a:tcStyle>
        <a:tcBdr/>
      </a:tcStyle>
    </a:band2H>
    <a:band1V>
      <a:tcStyle>
        <a:tcBdr/>
        <a:fill>
          <a:solidFill>
            <a:srgbClr val="CDD4EA"/>
          </a:solidFill>
        </a:fill>
      </a:tcStyle>
    </a:band1V>
    <a:band2V>
      <a:tcStyle>
        <a:tcBdr/>
      </a:tcStyle>
    </a:band2V>
    <a:lastCol>
      <a:tcTxStyle b="on">
        <a:font>
          <a:latin typeface="Arial"/>
          <a:ea typeface="Arial"/>
          <a:cs typeface="Arial"/>
        </a:font>
        <a:schemeClr val="lt1"/>
      </a:tcTxStyle>
      <a:tcStyle>
        <a:tcBdr/>
        <a:fill>
          <a:solidFill>
            <a:schemeClr val="accent1"/>
          </a:solidFill>
        </a:fill>
      </a:tcStyle>
    </a:lastCol>
    <a:firstCol>
      <a:tcTxStyle b="on">
        <a:font>
          <a:latin typeface="Arial"/>
          <a:ea typeface="Arial"/>
          <a:cs typeface="Arial"/>
        </a:font>
        <a:schemeClr val="lt1"/>
      </a:tcTxStyle>
      <a:tcStyle>
        <a:tcBdr/>
        <a:fill>
          <a:solidFill>
            <a:schemeClr val="accent1"/>
          </a:solidFill>
        </a:fill>
      </a:tcStyle>
    </a:firstCol>
    <a:lastRow>
      <a:tcTxStyle b="on">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Style>
        <a:tcBdr/>
      </a:tcStyle>
    </a:seCell>
    <a:swCell>
      <a:tcStyle>
        <a:tcBdr/>
      </a:tcStyle>
    </a:swCell>
    <a:firstRow>
      <a:tcTxStyle b="on">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2" d="100"/>
          <a:sy n="82" d="100"/>
        </p:scale>
        <p:origin x="691"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1" name="Google Shape;191;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7" name="Google Shape;197;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3" name="Google Shape;203;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9" name="Google Shape;209;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5" name="Google Shape;215;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1" name="Google Shape;22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6" name="Google Shape;236;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2" name="Google Shape;11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9" name="Google Shape;11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panose="020B0604020202020204"/>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0" name="Google Shape;130;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2" name="Google Shape;142;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1" name="Google Shape;161;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3" name="Google Shape;173;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5" name="Google Shape;185;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9"/>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panose="020F0502020204030204"/>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29"/>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3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3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39"/>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39"/>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3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3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3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
        <p:cNvGrpSpPr/>
        <p:nvPr/>
      </p:nvGrpSpPr>
      <p:grpSpPr>
        <a:xfrm>
          <a:off x="0" y="0"/>
          <a:ext cx="0" cy="0"/>
          <a:chOff x="0" y="0"/>
          <a:chExt cx="0" cy="0"/>
        </a:xfrm>
      </p:grpSpPr>
      <p:sp>
        <p:nvSpPr>
          <p:cNvPr id="24" name="Google Shape;24;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32"/>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panose="020F0502020204030204"/>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32"/>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3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33"/>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33"/>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34"/>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34"/>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34"/>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34"/>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34"/>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3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3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36"/>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36"/>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3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37"/>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panose="020B060402020202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90000"/>
              </a:lnSpc>
              <a:spcBef>
                <a:spcPts val="500"/>
              </a:spcBef>
              <a:spcAft>
                <a:spcPts val="0"/>
              </a:spcAft>
              <a:buClr>
                <a:schemeClr val="dk1"/>
              </a:buClr>
              <a:buSzPts val="2800"/>
              <a:buFont typeface="Arial" panose="020B0604020202020204"/>
              <a:buNone/>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90000"/>
              </a:lnSpc>
              <a:spcBef>
                <a:spcPts val="5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4" name="Google Shape;64;p3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 name="Google Shape;7;p2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9" name="Google Shape;9;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 name="Google Shape;10;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microsoft.com/office/2007/relationships/hdphoto" Target="../media/hdphoto3.wdp"/><Relationship Id="rId5" Type="http://schemas.openxmlformats.org/officeDocument/2006/relationships/image" Target="../media/image13.png"/><Relationship Id="rId4" Type="http://schemas.microsoft.com/office/2007/relationships/hdphoto" Target="../media/hdphoto2.wdp"/></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ieeexplore.ieee.org/document/8474922"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p:nvPr/>
        </p:nvSpPr>
        <p:spPr>
          <a:xfrm>
            <a:off x="0" y="453556"/>
            <a:ext cx="1677900" cy="710100"/>
          </a:xfrm>
          <a:prstGeom prst="homePlate">
            <a:avLst>
              <a:gd name="adj" fmla="val 53333"/>
            </a:avLst>
          </a:prstGeom>
          <a:gradFill>
            <a:gsLst>
              <a:gs pos="0">
                <a:srgbClr val="F08B54"/>
              </a:gs>
              <a:gs pos="50000">
                <a:srgbClr val="F67A26"/>
              </a:gs>
              <a:gs pos="100000">
                <a:srgbClr val="E36A18"/>
              </a:gs>
            </a:gsLst>
            <a:lin ang="5400012" scaled="0"/>
          </a:gradFill>
          <a:ln w="9525"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Times New Roman" panose="02020603050405020304"/>
              <a:buNone/>
            </a:pPr>
            <a:r>
              <a:rPr lang="en-US" sz="18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rPr>
              <a:t>BATCH - 13</a:t>
            </a:r>
            <a:endParaRPr sz="18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85" name="Google Shape;85;p1"/>
          <p:cNvSpPr txBox="1"/>
          <p:nvPr/>
        </p:nvSpPr>
        <p:spPr>
          <a:xfrm>
            <a:off x="1828825" y="453553"/>
            <a:ext cx="9753600" cy="1600408"/>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2800"/>
              <a:buFont typeface="Calibri" panose="020F0502020204030204"/>
              <a:buNone/>
            </a:pPr>
            <a:endParaRPr sz="2000" b="1" i="0" u="none" strike="noStrike" cap="none" dirty="0">
              <a:solidFill>
                <a:srgbClr val="06080A"/>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lnSpc>
                <a:spcPct val="100000"/>
              </a:lnSpc>
              <a:spcBef>
                <a:spcPts val="0"/>
              </a:spcBef>
              <a:spcAft>
                <a:spcPts val="0"/>
              </a:spcAft>
              <a:buClr>
                <a:srgbClr val="06080A"/>
              </a:buClr>
              <a:buSzPts val="2800"/>
              <a:buFont typeface="Times New Roman" panose="02020603050405020304"/>
              <a:buNone/>
            </a:pPr>
            <a:r>
              <a:rPr lang="en-US" sz="2400" b="1" i="0" u="none" strike="noStrike" cap="none" dirty="0">
                <a:solidFill>
                  <a:srgbClr val="06080A"/>
                </a:solidFill>
                <a:latin typeface="Times New Roman" panose="02020603050405020304"/>
                <a:ea typeface="Times New Roman" panose="02020603050405020304"/>
                <a:cs typeface="Times New Roman" panose="02020603050405020304"/>
                <a:sym typeface="Times New Roman" panose="02020603050405020304"/>
              </a:rPr>
              <a:t>DESIGN  AND  IMPLEMENTATION  IN  WEB APPLICATION  OF  EFFECTING  HEART  DISEASE AND  DIABETES  FOR  PREDICTING  COVID-19 </a:t>
            </a:r>
            <a:endParaRPr sz="2400" b="0" i="0" u="none" strike="noStrike" cap="none" dirty="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6" name="Google Shape;86;p1"/>
          <p:cNvSpPr txBox="1"/>
          <p:nvPr/>
        </p:nvSpPr>
        <p:spPr>
          <a:xfrm>
            <a:off x="1828825" y="2865078"/>
            <a:ext cx="8031817" cy="1938962"/>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Team Members: </a:t>
            </a:r>
            <a:r>
              <a:rPr lang="en-US" sz="2500" b="1" i="0" u="none" strike="noStrike" cap="none" dirty="0" err="1">
                <a:solidFill>
                  <a:srgbClr val="000000"/>
                </a:solidFill>
                <a:latin typeface="Times New Roman" panose="02020603050405020304"/>
                <a:ea typeface="Times New Roman" panose="02020603050405020304"/>
                <a:cs typeface="Times New Roman" panose="02020603050405020304"/>
                <a:sym typeface="Times New Roman" panose="02020603050405020304"/>
              </a:rPr>
              <a:t>Panithavya.M</a:t>
            </a: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(211417104142)</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a:t>
            </a:r>
            <a:r>
              <a:rPr lang="en-US" sz="2500" b="1" i="0" u="none" strike="noStrike" cap="none" dirty="0" err="1">
                <a:solidFill>
                  <a:srgbClr val="000000"/>
                </a:solidFill>
                <a:latin typeface="Times New Roman" panose="02020603050405020304"/>
                <a:ea typeface="Times New Roman" panose="02020603050405020304"/>
                <a:cs typeface="Times New Roman" panose="02020603050405020304"/>
                <a:sym typeface="Times New Roman" panose="02020603050405020304"/>
              </a:rPr>
              <a:t>Meenakshi.G</a:t>
            </a: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(211417104145)</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a:t>
            </a:r>
            <a:r>
              <a:rPr lang="en-US" sz="2500" b="1" i="0" u="none" strike="noStrike" cap="none" dirty="0" err="1">
                <a:solidFill>
                  <a:srgbClr val="000000"/>
                </a:solidFill>
                <a:latin typeface="Times New Roman" panose="02020603050405020304"/>
                <a:ea typeface="Times New Roman" panose="02020603050405020304"/>
                <a:cs typeface="Times New Roman" panose="02020603050405020304"/>
                <a:sym typeface="Times New Roman" panose="02020603050405020304"/>
              </a:rPr>
              <a:t>Sandhiya.K</a:t>
            </a: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(211417104236)</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500"/>
              <a:buFont typeface="Arial" panose="020B0604020202020204"/>
              <a:buNone/>
            </a:pPr>
            <a:endParaRPr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dirty="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7" name="Google Shape;87;p1"/>
          <p:cNvSpPr/>
          <p:nvPr/>
        </p:nvSpPr>
        <p:spPr>
          <a:xfrm>
            <a:off x="1828825" y="4456474"/>
            <a:ext cx="6130576" cy="1492898"/>
          </a:xfrm>
          <a:prstGeom prst="rect">
            <a:avLst/>
          </a:pr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panose="020B0604020202020204"/>
              <a:buNone/>
            </a:pPr>
            <a:r>
              <a:rPr lang="en-US" sz="24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rPr>
              <a:t>Guide  Details:  Mrs. A. Kanchana M.E</a:t>
            </a: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400"/>
              <a:buFont typeface="Arial" panose="020B0604020202020204"/>
              <a:buNone/>
            </a:pPr>
            <a:r>
              <a:rPr lang="en-US" sz="24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rPr>
              <a:t>                           Assistant Professor</a:t>
            </a:r>
            <a:endParaRPr sz="24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1"/>
          <p:cNvSpPr txBox="1"/>
          <p:nvPr/>
        </p:nvSpPr>
        <p:spPr>
          <a:xfrm>
            <a:off x="352729" y="157572"/>
            <a:ext cx="3573600" cy="673735"/>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2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UML DIAGRAMS</a:t>
            </a:r>
            <a:endParaRPr sz="32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45" name="Google Shape;145;p11"/>
          <p:cNvPicPr preferRelativeResize="0"/>
          <p:nvPr/>
        </p:nvPicPr>
        <p:blipFill rotWithShape="1">
          <a:blip r:embed="rId3"/>
          <a:srcRect/>
          <a:stretch>
            <a:fillRect/>
          </a:stretch>
        </p:blipFill>
        <p:spPr>
          <a:xfrm>
            <a:off x="251927" y="2029354"/>
            <a:ext cx="4926563" cy="3671650"/>
          </a:xfrm>
          <a:prstGeom prst="rect">
            <a:avLst/>
          </a:prstGeom>
          <a:noFill/>
          <a:ln>
            <a:noFill/>
          </a:ln>
        </p:spPr>
      </p:pic>
      <p:sp>
        <p:nvSpPr>
          <p:cNvPr id="146" name="Google Shape;146;p11"/>
          <p:cNvSpPr txBox="1"/>
          <p:nvPr/>
        </p:nvSpPr>
        <p:spPr>
          <a:xfrm>
            <a:off x="674693" y="1156996"/>
            <a:ext cx="2723100" cy="553968"/>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panose="020B0604020202020204"/>
              <a:buNone/>
            </a:pPr>
            <a:r>
              <a:rPr lang="en-US" sz="24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Use Case Diagram</a:t>
            </a:r>
            <a:endParaRPr sz="24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5" name="Google Shape;151;p12"/>
          <p:cNvPicPr preferRelativeResize="0"/>
          <p:nvPr/>
        </p:nvPicPr>
        <p:blipFill rotWithShape="1">
          <a:blip r:embed="rId4"/>
          <a:srcRect/>
          <a:stretch>
            <a:fillRect/>
          </a:stretch>
        </p:blipFill>
        <p:spPr>
          <a:xfrm>
            <a:off x="6438123" y="2029354"/>
            <a:ext cx="4189445" cy="3685592"/>
          </a:xfrm>
          <a:prstGeom prst="rect">
            <a:avLst/>
          </a:prstGeom>
          <a:noFill/>
          <a:ln>
            <a:noFill/>
          </a:ln>
        </p:spPr>
      </p:pic>
      <p:sp>
        <p:nvSpPr>
          <p:cNvPr id="2" name="Rectangle 1"/>
          <p:cNvSpPr/>
          <p:nvPr/>
        </p:nvSpPr>
        <p:spPr>
          <a:xfrm>
            <a:off x="7408507" y="1156996"/>
            <a:ext cx="3107094" cy="7312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rtl="0">
              <a:lnSpc>
                <a:spcPct val="100000"/>
              </a:lnSpc>
              <a:spcBef>
                <a:spcPts val="0"/>
              </a:spcBef>
              <a:spcAft>
                <a:spcPts val="0"/>
              </a:spcAft>
              <a:buClr>
                <a:srgbClr val="000000"/>
              </a:buClr>
              <a:buSzPts val="3200"/>
              <a:buFont typeface="Arial" panose="020B0604020202020204"/>
              <a:buNone/>
            </a:pPr>
            <a:r>
              <a:rPr lang="en-US"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Activity Diagram</a:t>
            </a:r>
            <a:endParaRPr lang="en-US" sz="2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102637" y="1343608"/>
            <a:ext cx="5906217" cy="4198775"/>
          </a:xfrm>
          <a:prstGeom prst="rect">
            <a:avLst/>
          </a:prstGeom>
        </p:spPr>
      </p:pic>
      <p:sp>
        <p:nvSpPr>
          <p:cNvPr id="3" name="Rectangle 2"/>
          <p:cNvSpPr/>
          <p:nvPr/>
        </p:nvSpPr>
        <p:spPr>
          <a:xfrm>
            <a:off x="606490" y="251927"/>
            <a:ext cx="3396343" cy="93306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Times New Roman" panose="02020603050405020304" pitchFamily="18" charset="0"/>
                <a:cs typeface="Times New Roman" panose="02020603050405020304" pitchFamily="18" charset="0"/>
              </a:rPr>
              <a:t>Class Diagram</a:t>
            </a:r>
            <a:endParaRPr lang="en-IN" sz="2800" b="1" dirty="0">
              <a:solidFill>
                <a:schemeClr val="tx1"/>
              </a:solidFill>
              <a:latin typeface="Times New Roman" panose="02020603050405020304" pitchFamily="18" charset="0"/>
              <a:cs typeface="Times New Roman" panose="02020603050405020304" pitchFamily="18" charset="0"/>
            </a:endParaRPr>
          </a:p>
        </p:txBody>
      </p:sp>
      <p:pic>
        <p:nvPicPr>
          <p:cNvPr id="4" name="Google Shape;157;p13"/>
          <p:cNvPicPr preferRelativeResize="0"/>
          <p:nvPr/>
        </p:nvPicPr>
        <p:blipFill rotWithShape="1">
          <a:blip r:embed="rId4"/>
          <a:srcRect/>
          <a:stretch>
            <a:fillRect/>
          </a:stretch>
        </p:blipFill>
        <p:spPr>
          <a:xfrm>
            <a:off x="6310604" y="1702836"/>
            <a:ext cx="5778759" cy="3480317"/>
          </a:xfrm>
          <a:prstGeom prst="rect">
            <a:avLst/>
          </a:prstGeom>
          <a:noFill/>
          <a:ln>
            <a:noFill/>
          </a:ln>
        </p:spPr>
      </p:pic>
      <p:sp>
        <p:nvSpPr>
          <p:cNvPr id="6" name="TextBox 5"/>
          <p:cNvSpPr txBox="1"/>
          <p:nvPr/>
        </p:nvSpPr>
        <p:spPr>
          <a:xfrm>
            <a:off x="7809723" y="487624"/>
            <a:ext cx="3939850" cy="461665"/>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2800"/>
              <a:buFont typeface="Arial" panose="020B0604020202020204"/>
              <a:buNone/>
            </a:pPr>
            <a:r>
              <a:rPr lang="en-US"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Sequence Diagram</a:t>
            </a:r>
            <a:endParaRPr lang="en-US" sz="2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pic>
        <p:nvPicPr>
          <p:cNvPr id="163" name="Google Shape;163;p14"/>
          <p:cNvPicPr preferRelativeResize="0"/>
          <p:nvPr/>
        </p:nvPicPr>
        <p:blipFill rotWithShape="1">
          <a:blip r:embed="rId3"/>
          <a:srcRect/>
          <a:stretch>
            <a:fillRect/>
          </a:stretch>
        </p:blipFill>
        <p:spPr>
          <a:xfrm>
            <a:off x="454094" y="1791479"/>
            <a:ext cx="5125612" cy="3303035"/>
          </a:xfrm>
          <a:prstGeom prst="rect">
            <a:avLst/>
          </a:prstGeom>
          <a:noFill/>
          <a:ln>
            <a:noFill/>
          </a:ln>
        </p:spPr>
      </p:pic>
      <p:sp>
        <p:nvSpPr>
          <p:cNvPr id="164" name="Google Shape;164;p14"/>
          <p:cNvSpPr txBox="1"/>
          <p:nvPr/>
        </p:nvSpPr>
        <p:spPr>
          <a:xfrm>
            <a:off x="884076" y="724351"/>
            <a:ext cx="6097554"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panose="020B0604020202020204"/>
              <a:buNone/>
            </a:pPr>
            <a:r>
              <a:rPr lang="en-US" sz="28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Collaboration Diagram</a:t>
            </a: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5" name="TextBox 4"/>
          <p:cNvSpPr txBox="1"/>
          <p:nvPr/>
        </p:nvSpPr>
        <p:spPr>
          <a:xfrm>
            <a:off x="7069496" y="785906"/>
            <a:ext cx="6097554" cy="461665"/>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3200"/>
              <a:buFont typeface="Arial" panose="020B0604020202020204"/>
              <a:buNone/>
            </a:pPr>
            <a:r>
              <a:rPr lang="en-US"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Interface Diagram</a:t>
            </a:r>
            <a:endParaRPr lang="en-US" sz="2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pic>
        <p:nvPicPr>
          <p:cNvPr id="6" name="Google Shape;169;p15"/>
          <p:cNvPicPr preferRelativeResize="0"/>
          <p:nvPr/>
        </p:nvPicPr>
        <p:blipFill rotWithShape="1">
          <a:blip r:embed="rId4"/>
          <a:srcRect/>
          <a:stretch>
            <a:fillRect/>
          </a:stretch>
        </p:blipFill>
        <p:spPr>
          <a:xfrm>
            <a:off x="6612296" y="2122715"/>
            <a:ext cx="4371911" cy="264056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pic>
        <p:nvPicPr>
          <p:cNvPr id="175" name="Google Shape;175;p16"/>
          <p:cNvPicPr preferRelativeResize="0"/>
          <p:nvPr/>
        </p:nvPicPr>
        <p:blipFill rotWithShape="1">
          <a:blip r:embed="rId3"/>
          <a:srcRect/>
          <a:stretch>
            <a:fillRect/>
          </a:stretch>
        </p:blipFill>
        <p:spPr>
          <a:xfrm>
            <a:off x="356235" y="1622425"/>
            <a:ext cx="4337685" cy="4572000"/>
          </a:xfrm>
          <a:prstGeom prst="rect">
            <a:avLst/>
          </a:prstGeom>
          <a:noFill/>
          <a:ln>
            <a:noFill/>
          </a:ln>
        </p:spPr>
      </p:pic>
      <p:sp>
        <p:nvSpPr>
          <p:cNvPr id="176" name="Google Shape;176;p16"/>
          <p:cNvSpPr txBox="1"/>
          <p:nvPr/>
        </p:nvSpPr>
        <p:spPr>
          <a:xfrm>
            <a:off x="561975" y="625475"/>
            <a:ext cx="11135360" cy="58229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200"/>
              <a:buFont typeface="Arial" panose="020B0604020202020204"/>
              <a:buNone/>
            </a:pPr>
            <a:r>
              <a:rPr lang="en-IN" altLang="en-US"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a:t>
            </a:r>
            <a:r>
              <a:rPr lang="en-US"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State Machine Diagram</a:t>
            </a:r>
            <a:r>
              <a:rPr lang="en-IN" altLang="en-US"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DB DESIGN</a:t>
            </a:r>
          </a:p>
        </p:txBody>
      </p:sp>
      <p:pic>
        <p:nvPicPr>
          <p:cNvPr id="3" name="Picture 2"/>
          <p:cNvPicPr>
            <a:picLocks noChangeAspect="1"/>
          </p:cNvPicPr>
          <p:nvPr/>
        </p:nvPicPr>
        <p:blipFill rotWithShape="1">
          <a:blip r:embed="rId4"/>
          <a:srcRect r="41760" b="74286"/>
          <a:stretch>
            <a:fillRect/>
          </a:stretch>
        </p:blipFill>
        <p:spPr>
          <a:xfrm>
            <a:off x="5556885" y="1993265"/>
            <a:ext cx="6182360" cy="420179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18"/>
          <p:cNvSpPr txBox="1"/>
          <p:nvPr/>
        </p:nvSpPr>
        <p:spPr>
          <a:xfrm>
            <a:off x="332509" y="536324"/>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INPUT DESIGN</a:t>
            </a:r>
            <a:endParaRPr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4" name="Content Placeholder 3"/>
          <p:cNvPicPr>
            <a:picLocks noChangeAspect="1"/>
          </p:cNvPicPr>
          <p:nvPr/>
        </p:nvPicPr>
        <p:blipFill>
          <a:blip r:embed="rId3">
            <a:extLst>
              <a:ext uri="{BEBA8EAE-BF5A-486C-A8C5-ECC9F3942E4B}">
                <a14:imgProps xmlns:a14="http://schemas.microsoft.com/office/drawing/2010/main">
                  <a14:imgLayer r:embed="rId4">
                    <a14:imgEffect>
                      <a14:brightnessContrast contrast="-20000"/>
                    </a14:imgEffect>
                    <a14:imgEffect>
                      <a14:sharpenSoften amount="50000"/>
                    </a14:imgEffect>
                  </a14:imgLayer>
                </a14:imgProps>
              </a:ext>
              <a:ext uri="{28A0092B-C50C-407E-A947-70E740481C1C}">
                <a14:useLocalDpi xmlns:a14="http://schemas.microsoft.com/office/drawing/2010/main" val="0"/>
              </a:ext>
            </a:extLst>
          </a:blip>
          <a:stretch>
            <a:fillRect/>
          </a:stretch>
        </p:blipFill>
        <p:spPr>
          <a:xfrm>
            <a:off x="332509" y="1461255"/>
            <a:ext cx="5097907" cy="2984676"/>
          </a:xfrm>
          <a:prstGeom prst="rect">
            <a:avLst/>
          </a:prstGeom>
        </p:spPr>
      </p:pic>
      <p:pic>
        <p:nvPicPr>
          <p:cNvPr id="5" name="Google Shape;232;p25"/>
          <p:cNvPicPr preferRelativeResize="0"/>
          <p:nvPr/>
        </p:nvPicPr>
        <p:blipFill rotWithShape="1">
          <a:blip r:embed="rId5">
            <a:extLst>
              <a:ext uri="{BEBA8EAE-BF5A-486C-A8C5-ECC9F3942E4B}">
                <a14:imgProps xmlns:a14="http://schemas.microsoft.com/office/drawing/2010/main">
                  <a14:imgLayer r:embed="rId6">
                    <a14:imgEffect>
                      <a14:sharpenSoften amount="50000"/>
                    </a14:imgEffect>
                  </a14:imgLayer>
                </a14:imgProps>
              </a:ext>
            </a:extLst>
          </a:blip>
          <a:srcRect/>
          <a:stretch>
            <a:fillRect/>
          </a:stretch>
        </p:blipFill>
        <p:spPr>
          <a:xfrm>
            <a:off x="6096000" y="3402198"/>
            <a:ext cx="5373660" cy="2957875"/>
          </a:xfrm>
          <a:prstGeom prst="rect">
            <a:avLst/>
          </a:prstGeom>
          <a:noFill/>
          <a:ln>
            <a:noFill/>
          </a:ln>
        </p:spPr>
      </p:pic>
      <p:sp>
        <p:nvSpPr>
          <p:cNvPr id="2" name="Rectangle 1"/>
          <p:cNvSpPr/>
          <p:nvPr/>
        </p:nvSpPr>
        <p:spPr>
          <a:xfrm>
            <a:off x="6531430" y="1567543"/>
            <a:ext cx="2071396" cy="97971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DIABETES FORM</a:t>
            </a:r>
            <a:endParaRPr lang="en-IN" b="1" dirty="0">
              <a:solidFill>
                <a:schemeClr val="tx1"/>
              </a:solidFill>
              <a:latin typeface="Times New Roman" panose="02020603050405020304" pitchFamily="18" charset="0"/>
              <a:cs typeface="Times New Roman" panose="02020603050405020304" pitchFamily="18" charset="0"/>
            </a:endParaRPr>
          </a:p>
        </p:txBody>
      </p:sp>
      <p:sp>
        <p:nvSpPr>
          <p:cNvPr id="3" name="Rectangle 2"/>
          <p:cNvSpPr/>
          <p:nvPr/>
        </p:nvSpPr>
        <p:spPr>
          <a:xfrm>
            <a:off x="2979293" y="5234474"/>
            <a:ext cx="2230016"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HEART DISEASE FORM</a:t>
            </a:r>
            <a:endParaRPr lang="en-IN" b="1" dirty="0">
              <a:solidFill>
                <a:schemeClr val="tx1"/>
              </a:solidFill>
              <a:latin typeface="Times New Roman" panose="02020603050405020304" pitchFamily="18" charset="0"/>
              <a:cs typeface="Times New Roman" panose="02020603050405020304" pitchFamily="18" charset="0"/>
            </a:endParaRPr>
          </a:p>
        </p:txBody>
      </p:sp>
      <p:cxnSp>
        <p:nvCxnSpPr>
          <p:cNvPr id="7" name="Straight Arrow Connector 6"/>
          <p:cNvCxnSpPr>
            <a:stCxn id="2" idx="1"/>
          </p:cNvCxnSpPr>
          <p:nvPr/>
        </p:nvCxnSpPr>
        <p:spPr>
          <a:xfrm flipH="1">
            <a:off x="5464628" y="2057401"/>
            <a:ext cx="1066802" cy="727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p:cNvCxnSpPr>
            <a:stCxn id="3" idx="3"/>
          </p:cNvCxnSpPr>
          <p:nvPr/>
        </p:nvCxnSpPr>
        <p:spPr>
          <a:xfrm>
            <a:off x="5209309" y="5691674"/>
            <a:ext cx="8866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19"/>
          <p:cNvSpPr txBox="1">
            <a:spLocks noGrp="1"/>
          </p:cNvSpPr>
          <p:nvPr>
            <p:ph type="title"/>
          </p:nvPr>
        </p:nvSpPr>
        <p:spPr>
          <a:xfrm>
            <a:off x="955966" y="636665"/>
            <a:ext cx="10515600" cy="13257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panose="02020603050405020304"/>
              <a:buNone/>
            </a:pPr>
            <a:r>
              <a:rPr lang="en-US" sz="4000" b="1">
                <a:latin typeface="Times New Roman" panose="02020603050405020304"/>
                <a:ea typeface="Times New Roman" panose="02020603050405020304"/>
                <a:cs typeface="Times New Roman" panose="02020603050405020304"/>
                <a:sym typeface="Times New Roman" panose="02020603050405020304"/>
              </a:rPr>
              <a:t>MODULES</a:t>
            </a:r>
            <a:r>
              <a:rPr lang="en-IN" altLang="en-US" sz="4000" b="1">
                <a:latin typeface="Times New Roman" panose="02020603050405020304"/>
                <a:ea typeface="Times New Roman" panose="02020603050405020304"/>
                <a:cs typeface="Times New Roman" panose="02020603050405020304"/>
                <a:sym typeface="Times New Roman" panose="02020603050405020304"/>
              </a:rPr>
              <a:t>  DESCRIPTION</a:t>
            </a:r>
          </a:p>
        </p:txBody>
      </p:sp>
      <p:sp>
        <p:nvSpPr>
          <p:cNvPr id="194" name="Google Shape;194;p19"/>
          <p:cNvSpPr txBox="1">
            <a:spLocks noGrp="1"/>
          </p:cNvSpPr>
          <p:nvPr>
            <p:ph type="body" idx="1"/>
          </p:nvPr>
        </p:nvSpPr>
        <p:spPr>
          <a:xfrm>
            <a:off x="1348511" y="1849650"/>
            <a:ext cx="8055300" cy="3158700"/>
          </a:xfrm>
          <a:prstGeom prst="rect">
            <a:avLst/>
          </a:prstGeom>
          <a:noFill/>
          <a:ln>
            <a:noFill/>
          </a:ln>
        </p:spPr>
        <p:txBody>
          <a:bodyPr spcFirstLastPara="1" wrap="square" lIns="91425" tIns="45700" rIns="91425" bIns="45700" anchor="t" anchorCtr="0">
            <a:noAutofit/>
          </a:bodyPr>
          <a:lstStyle/>
          <a:p>
            <a:pPr marL="609600" lvl="0" indent="-381000" algn="l" rtl="0">
              <a:lnSpc>
                <a:spcPct val="90000"/>
              </a:lnSpc>
              <a:spcBef>
                <a:spcPts val="0"/>
              </a:spcBef>
              <a:spcAft>
                <a:spcPts val="0"/>
              </a:spcAft>
              <a:buSzPts val="3000"/>
              <a:buFont typeface="Noto Sans Symbols"/>
              <a:buNone/>
            </a:pPr>
            <a:endParaRPr sz="360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a:latin typeface="Times New Roman" panose="02020603050405020304"/>
                <a:ea typeface="Times New Roman" panose="02020603050405020304"/>
                <a:cs typeface="Times New Roman" panose="02020603050405020304"/>
                <a:sym typeface="Times New Roman" panose="02020603050405020304"/>
              </a:rPr>
              <a:t>Dataset Description</a:t>
            </a:r>
          </a:p>
          <a:p>
            <a:pPr marL="609600" lvl="0" indent="-571500" algn="l" rtl="0">
              <a:lnSpc>
                <a:spcPct val="90000"/>
              </a:lnSpc>
              <a:spcBef>
                <a:spcPts val="0"/>
              </a:spcBef>
              <a:spcAft>
                <a:spcPts val="0"/>
              </a:spcAft>
              <a:buSzPts val="3000"/>
              <a:buFont typeface="Noto Sans Symbols"/>
              <a:buChar char="❖"/>
            </a:pPr>
            <a:r>
              <a:rPr lang="en-US" sz="3600">
                <a:latin typeface="Times New Roman" panose="02020603050405020304"/>
                <a:ea typeface="Times New Roman" panose="02020603050405020304"/>
                <a:cs typeface="Times New Roman" panose="02020603050405020304"/>
                <a:sym typeface="Times New Roman" panose="02020603050405020304"/>
              </a:rPr>
              <a:t>Data Pre-Processing</a:t>
            </a:r>
            <a:endParaRPr sz="360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a:latin typeface="Times New Roman" panose="02020603050405020304"/>
                <a:ea typeface="Times New Roman" panose="02020603050405020304"/>
                <a:cs typeface="Times New Roman" panose="02020603050405020304"/>
                <a:sym typeface="Times New Roman" panose="02020603050405020304"/>
              </a:rPr>
              <a:t>Feature Selection </a:t>
            </a:r>
            <a:endParaRPr sz="360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a:latin typeface="Times New Roman" panose="02020603050405020304"/>
                <a:ea typeface="Times New Roman" panose="02020603050405020304"/>
                <a:cs typeface="Times New Roman" panose="02020603050405020304"/>
                <a:sym typeface="Times New Roman" panose="02020603050405020304"/>
              </a:rPr>
              <a:t>Classification Modeling</a:t>
            </a:r>
            <a:endParaRPr sz="360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a:latin typeface="Times New Roman" panose="02020603050405020304"/>
                <a:ea typeface="Times New Roman" panose="02020603050405020304"/>
                <a:cs typeface="Times New Roman" panose="02020603050405020304"/>
                <a:sym typeface="Times New Roman" panose="02020603050405020304"/>
              </a:rPr>
              <a:t>Performance Measures</a:t>
            </a:r>
            <a:endParaRPr sz="3600">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0"/>
          <p:cNvSpPr txBox="1"/>
          <p:nvPr/>
        </p:nvSpPr>
        <p:spPr>
          <a:xfrm>
            <a:off x="248641" y="27445"/>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DATASET DESCRIPTION:</a:t>
            </a:r>
            <a:endParaRPr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00" name="Google Shape;200;p20"/>
          <p:cNvSpPr txBox="1"/>
          <p:nvPr/>
        </p:nvSpPr>
        <p:spPr>
          <a:xfrm>
            <a:off x="105572" y="785906"/>
            <a:ext cx="12192000" cy="6217056"/>
          </a:xfrm>
          <a:prstGeom prst="rect">
            <a:avLst/>
          </a:prstGeom>
          <a:noFill/>
          <a:ln>
            <a:noFill/>
          </a:ln>
        </p:spPr>
        <p:txBody>
          <a:bodyPr spcFirstLastPara="1" wrap="square" lIns="91425" tIns="91425" rIns="91425" bIns="91425" anchor="t" anchorCtr="0">
            <a:spAutoFit/>
          </a:bodyPr>
          <a:lstStyle/>
          <a:p>
            <a:pPr marL="457200" marR="0" lvl="0" indent="-444500" algn="just" rtl="0">
              <a:lnSpc>
                <a:spcPct val="100000"/>
              </a:lnSpc>
              <a:spcBef>
                <a:spcPts val="0"/>
              </a:spcBef>
              <a:spcAft>
                <a:spcPts val="0"/>
              </a:spcAft>
              <a:buClr>
                <a:srgbClr val="000000"/>
              </a:buClr>
              <a:buSzPts val="2600"/>
              <a:buFont typeface="Times New Roman" panose="02020603050405020304"/>
              <a:buChar char="✔"/>
            </a:pP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objective of the dataset is to predict whether or not a patient has diabetes and </a:t>
            </a:r>
            <a:r>
              <a:rPr lang="en-US" sz="2600" dirty="0">
                <a:latin typeface="Times New Roman" panose="02020603050405020304"/>
                <a:ea typeface="Times New Roman" panose="02020603050405020304"/>
                <a:cs typeface="Times New Roman" panose="02020603050405020304"/>
                <a:sym typeface="Times New Roman" panose="02020603050405020304"/>
              </a:rPr>
              <a:t>h</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eart </a:t>
            </a:r>
            <a:r>
              <a:rPr lang="en-US" sz="2600" dirty="0">
                <a:latin typeface="Times New Roman" panose="02020603050405020304"/>
                <a:ea typeface="Times New Roman" panose="02020603050405020304"/>
                <a:cs typeface="Times New Roman" panose="02020603050405020304"/>
                <a:sym typeface="Times New Roman" panose="02020603050405020304"/>
              </a:rPr>
              <a:t>d</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iseases, based on certain diagnostic measurements included in the dataset. </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444500" algn="just" rtl="0">
              <a:lnSpc>
                <a:spcPct val="100000"/>
              </a:lnSpc>
              <a:spcBef>
                <a:spcPts val="0"/>
              </a:spcBef>
              <a:spcAft>
                <a:spcPts val="0"/>
              </a:spcAft>
              <a:buClr>
                <a:srgbClr val="000000"/>
              </a:buClr>
              <a:buSzPts val="2600"/>
              <a:buFont typeface="Times New Roman" panose="02020603050405020304"/>
              <a:buChar char="✔"/>
            </a:pP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datasets consists of several medical predictor variables and one target variable, Outcome. Predictor variables include the number of pregnancies the patient has had, their BMI, insulin level, age, and so on.</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Pregnancies:</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Number of times pregnant</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Glucose:</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Plasma glucose concentration a 2 hours in an oral glucose tolerance test</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Blood Pressure: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Diastolic blood pressure (mm Hg)</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Skin Thickness: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Triceps skin fold thickness (mm)</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Insulin: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2-Hour serum insulin (mu U/ml)</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BMI: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Body mass index (weight in kg/(height in m)^2)</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Diabetes Pedigree Function: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Diabetes pedigree function</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Age: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Age (years)</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Outcome: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Class variable (0 or 1) 268 of 768 are 1, the others are 0</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lnSpc>
                <a:spcPct val="100000"/>
              </a:lnSpc>
              <a:spcBef>
                <a:spcPts val="0"/>
              </a:spcBef>
              <a:spcAft>
                <a:spcPts val="0"/>
              </a:spcAft>
              <a:buClr>
                <a:srgbClr val="000000"/>
              </a:buClr>
              <a:buSzPts val="2800"/>
              <a:buFont typeface="Arial" panose="020B0604020202020204"/>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1"/>
          <p:cNvSpPr txBox="1"/>
          <p:nvPr/>
        </p:nvSpPr>
        <p:spPr>
          <a:xfrm>
            <a:off x="535709" y="624071"/>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DATA PRE PROCESSING:</a:t>
            </a:r>
            <a:endParaRPr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06" name="Google Shape;206;p21"/>
          <p:cNvSpPr txBox="1"/>
          <p:nvPr/>
        </p:nvSpPr>
        <p:spPr>
          <a:xfrm>
            <a:off x="877450" y="1803750"/>
            <a:ext cx="10409400" cy="4124176"/>
          </a:xfrm>
          <a:prstGeom prst="rect">
            <a:avLst/>
          </a:prstGeom>
          <a:noFill/>
          <a:ln>
            <a:noFill/>
          </a:ln>
        </p:spPr>
        <p:txBody>
          <a:bodyPr spcFirstLastPara="1" wrap="square" lIns="91425" tIns="91425" rIns="91425" bIns="91425" anchor="t" anchorCtr="0">
            <a:spAutoFit/>
          </a:bodyPr>
          <a:lstStyle/>
          <a:p>
            <a:pPr marL="457200" marR="0" lvl="0" indent="-457200" algn="just" rtl="0">
              <a:lnSpc>
                <a:spcPct val="100000"/>
              </a:lnSpc>
              <a:spcBef>
                <a:spcPts val="0"/>
              </a:spcBef>
              <a:spcAft>
                <a:spcPts val="0"/>
              </a:spcAft>
              <a:buClr>
                <a:srgbClr val="000000"/>
              </a:buClr>
              <a:buSzPts val="3200"/>
              <a:buFont typeface="Noto Sans Symbols"/>
              <a:buChar char="✔"/>
            </a:pPr>
            <a:r>
              <a:rPr lang="en-US" sz="32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Diabetes disease and Heart Disease data is pre-processed after collection of various records. </a:t>
            </a: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457200" marR="0" lvl="0" indent="-457200" algn="just" rtl="0">
              <a:lnSpc>
                <a:spcPct val="100000"/>
              </a:lnSpc>
              <a:spcBef>
                <a:spcPts val="0"/>
              </a:spcBef>
              <a:spcAft>
                <a:spcPts val="0"/>
              </a:spcAft>
              <a:buClr>
                <a:srgbClr val="000000"/>
              </a:buClr>
              <a:buSzPts val="3200"/>
              <a:buFont typeface="Noto Sans Symbols"/>
              <a:buChar char="✔"/>
            </a:pPr>
            <a:r>
              <a:rPr lang="en-US" sz="32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The dataset contains a total of 769 patient records, where 6 records are with some missing values. </a:t>
            </a: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457200" marR="0" lvl="0" indent="-457200" algn="just" rtl="0">
              <a:lnSpc>
                <a:spcPct val="100000"/>
              </a:lnSpc>
              <a:spcBef>
                <a:spcPts val="0"/>
              </a:spcBef>
              <a:spcAft>
                <a:spcPts val="0"/>
              </a:spcAft>
              <a:buClr>
                <a:srgbClr val="000000"/>
              </a:buClr>
              <a:buSzPts val="3200"/>
              <a:buFont typeface="Noto Sans Symbols"/>
              <a:buChar char="✔"/>
            </a:pPr>
            <a:r>
              <a:rPr lang="en-US" sz="32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Those 6 records have been removed from the dataset and the remaining 763 patient records are used in pre-processing.</a:t>
            </a:r>
            <a:endParaRPr sz="32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254000" algn="just" rtl="0">
              <a:lnSpc>
                <a:spcPct val="100000"/>
              </a:lnSpc>
              <a:spcBef>
                <a:spcPts val="0"/>
              </a:spcBef>
              <a:spcAft>
                <a:spcPts val="0"/>
              </a:spcAft>
              <a:buClr>
                <a:srgbClr val="000000"/>
              </a:buClr>
              <a:buSzPts val="3200"/>
              <a:buFont typeface="Noto Sans Symbols"/>
              <a:buNone/>
            </a:pPr>
            <a:endParaRPr sz="32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2"/>
          <p:cNvSpPr txBox="1"/>
          <p:nvPr/>
        </p:nvSpPr>
        <p:spPr>
          <a:xfrm>
            <a:off x="548770" y="625443"/>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FEATURE SELECTION:</a:t>
            </a:r>
            <a:endParaRPr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12" name="Google Shape;212;p22"/>
          <p:cNvSpPr txBox="1"/>
          <p:nvPr/>
        </p:nvSpPr>
        <p:spPr>
          <a:xfrm>
            <a:off x="925650" y="1735513"/>
            <a:ext cx="9753600" cy="4124100"/>
          </a:xfrm>
          <a:prstGeom prst="rect">
            <a:avLst/>
          </a:prstGeom>
          <a:noFill/>
          <a:ln>
            <a:noFill/>
          </a:ln>
        </p:spPr>
        <p:txBody>
          <a:bodyPr spcFirstLastPara="1" wrap="square" lIns="91425" tIns="91425" rIns="91425" bIns="91425" anchor="t" anchorCtr="0">
            <a:spAutoFit/>
          </a:bodyPr>
          <a:lstStyle/>
          <a:p>
            <a:pPr marL="457200" marR="0" lvl="0" indent="-457200" algn="just" rtl="0">
              <a:lnSpc>
                <a:spcPct val="100000"/>
              </a:lnSpc>
              <a:spcBef>
                <a:spcPts val="0"/>
              </a:spcBef>
              <a:spcAft>
                <a:spcPts val="0"/>
              </a:spcAft>
              <a:buClr>
                <a:srgbClr val="000000"/>
              </a:buClr>
              <a:buSzPts val="3200"/>
              <a:buFont typeface="Noto Sans Symbols"/>
              <a:buChar char="✔"/>
            </a:pPr>
            <a:r>
              <a:rPr lang="en-US" sz="32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From among the 8 attributes of the data set, one attributes pertaining to age is used to identify the personal information of the patient. </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457200" marR="0" lvl="0" indent="-457200" algn="just" rtl="0">
              <a:lnSpc>
                <a:spcPct val="100000"/>
              </a:lnSpc>
              <a:spcBef>
                <a:spcPts val="0"/>
              </a:spcBef>
              <a:spcAft>
                <a:spcPts val="0"/>
              </a:spcAft>
              <a:buClr>
                <a:srgbClr val="000000"/>
              </a:buClr>
              <a:buSzPts val="3200"/>
              <a:buFont typeface="Noto Sans Symbols"/>
              <a:buChar char="✔"/>
            </a:pPr>
            <a:r>
              <a:rPr lang="en-US" sz="32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remaining 7 attributes are considered important as they contain vital clinical records. </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457200" marR="0" lvl="0" indent="-457200" algn="just" rtl="0">
              <a:lnSpc>
                <a:spcPct val="100000"/>
              </a:lnSpc>
              <a:spcBef>
                <a:spcPts val="0"/>
              </a:spcBef>
              <a:spcAft>
                <a:spcPts val="0"/>
              </a:spcAft>
              <a:buClr>
                <a:srgbClr val="000000"/>
              </a:buClr>
              <a:buSzPts val="3200"/>
              <a:buFont typeface="Noto Sans Symbols"/>
              <a:buChar char="✔"/>
            </a:pPr>
            <a:r>
              <a:rPr lang="en-US" sz="32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Clinical records are vital to diagnosis and learning the severity of diabetes disease and heart disease.</a:t>
            </a:r>
            <a:endParaRPr sz="32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254000" algn="just" rtl="0">
              <a:lnSpc>
                <a:spcPct val="100000"/>
              </a:lnSpc>
              <a:spcBef>
                <a:spcPts val="0"/>
              </a:spcBef>
              <a:spcAft>
                <a:spcPts val="0"/>
              </a:spcAft>
              <a:buClr>
                <a:srgbClr val="000000"/>
              </a:buClr>
              <a:buSzPts val="3200"/>
              <a:buFont typeface="Noto Sans Symbols"/>
              <a:buNone/>
            </a:pPr>
            <a:endParaRPr sz="32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3"/>
          <p:cNvSpPr txBox="1"/>
          <p:nvPr/>
        </p:nvSpPr>
        <p:spPr>
          <a:xfrm>
            <a:off x="434107" y="516826"/>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CLASSIFICATION MODELING:</a:t>
            </a:r>
            <a:endParaRPr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18" name="Google Shape;218;p23"/>
          <p:cNvSpPr txBox="1"/>
          <p:nvPr/>
        </p:nvSpPr>
        <p:spPr>
          <a:xfrm>
            <a:off x="434100" y="1163325"/>
            <a:ext cx="11323800" cy="4493508"/>
          </a:xfrm>
          <a:prstGeom prst="rect">
            <a:avLst/>
          </a:prstGeom>
          <a:noFill/>
          <a:ln>
            <a:noFill/>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2800"/>
              <a:buFont typeface="Arial" panose="020B0604020202020204"/>
              <a:buNone/>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clustering of datasets is done on the basis of the variables and criteria of Decision Tree (DT) features. Then, the classifiers are applied to each clustered dataset in order to estimate its performance. The best performing models are identified from the above results based on their low rate of error.</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0" algn="just" rtl="0">
              <a:lnSpc>
                <a:spcPct val="100000"/>
              </a:lnSpc>
              <a:spcBef>
                <a:spcPts val="0"/>
              </a:spcBef>
              <a:spcAft>
                <a:spcPts val="0"/>
              </a:spcAft>
              <a:buClr>
                <a:srgbClr val="000000"/>
              </a:buClr>
              <a:buSzPts val="2800"/>
              <a:buFont typeface="Arial" panose="020B0604020202020204"/>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Decision Trees Classifier</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Support Vector Classifier</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Random Forest Classifier</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K Nearest neighbors</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just" rtl="0">
              <a:lnSpc>
                <a:spcPct val="100000"/>
              </a:lnSpc>
              <a:spcBef>
                <a:spcPts val="0"/>
              </a:spcBef>
              <a:spcAft>
                <a:spcPts val="0"/>
              </a:spcAft>
              <a:buClr>
                <a:srgbClr val="000000"/>
              </a:buClr>
              <a:buSzPts val="2800"/>
              <a:buFont typeface="Arial" panose="020B0604020202020204"/>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8398" y="177282"/>
            <a:ext cx="11367135" cy="6319520"/>
          </a:xfrm>
        </p:spPr>
        <p:txBody>
          <a:bodyPr/>
          <a:lstStyle/>
          <a:p>
            <a:pPr marL="114300" indent="0">
              <a:buNone/>
            </a:pPr>
            <a:r>
              <a:rPr lang="en-IN" altLang="en-US" sz="2000" dirty="0">
                <a:latin typeface="Times New Roman" panose="02020603050405020304" pitchFamily="18" charset="0"/>
                <a:cs typeface="Times New Roman" panose="02020603050405020304" pitchFamily="18" charset="0"/>
              </a:rPr>
              <a:t>                                                   </a:t>
            </a:r>
            <a:r>
              <a:rPr lang="en-IN" altLang="en-US" sz="4400" dirty="0">
                <a:latin typeface="Times New Roman" panose="02020603050405020304" pitchFamily="18" charset="0"/>
                <a:cs typeface="Times New Roman" panose="02020603050405020304" pitchFamily="18" charset="0"/>
              </a:rPr>
              <a:t> </a:t>
            </a:r>
            <a:r>
              <a:rPr lang="en-IN" altLang="en-US" sz="4000" b="1" dirty="0">
                <a:latin typeface="Times New Roman" panose="02020603050405020304" pitchFamily="18" charset="0"/>
                <a:cs typeface="Times New Roman" panose="02020603050405020304" pitchFamily="18" charset="0"/>
              </a:rPr>
              <a:t>INTRODUCTION</a:t>
            </a:r>
            <a:endParaRPr lang="en-US" sz="4400"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Heart is one of the most vital organs for the proper functioning of our body. According to a survey by WHO, 31% of the worldwide deaths every year occurs due to Cardiovascular Diseases (CVDs). Also, more than 75% of these deaths occur in low and middle income countries including India.</a:t>
            </a:r>
          </a:p>
          <a:p>
            <a:pPr algn="just"/>
            <a:r>
              <a:rPr lang="en-US" sz="2000" dirty="0">
                <a:latin typeface="Times New Roman" panose="02020603050405020304" pitchFamily="18" charset="0"/>
                <a:cs typeface="Times New Roman" panose="02020603050405020304" pitchFamily="18" charset="0"/>
              </a:rPr>
              <a:t>The main challenge is to accurately predict the existence of CVDs inside human body. The older techniques have not been very successful in efficiently predicting the heart diseases. </a:t>
            </a:r>
          </a:p>
          <a:p>
            <a:pPr algn="just"/>
            <a:r>
              <a:rPr lang="en-US" sz="2000" dirty="0">
                <a:latin typeface="Times New Roman" panose="02020603050405020304" pitchFamily="18" charset="0"/>
                <a:cs typeface="Times New Roman" panose="02020603050405020304" pitchFamily="18" charset="0"/>
              </a:rPr>
              <a:t>Many medical instruments are available in the market for the prediction of heart diseases but there are some drawbacks of these instruments like they are very costly, they are not efficient enough for predicting heart diseases.</a:t>
            </a:r>
          </a:p>
          <a:p>
            <a:pPr algn="just"/>
            <a:r>
              <a:rPr lang="en-US" sz="2000" dirty="0">
                <a:latin typeface="Times New Roman" panose="02020603050405020304" pitchFamily="18" charset="0"/>
                <a:cs typeface="Times New Roman" panose="02020603050405020304" pitchFamily="18" charset="0"/>
              </a:rPr>
              <a:t>Age, Sex, Blood Pressure, Cholesterol, Blood Sugar, Diabetes, etc. and some lifestyle factors like obesity, eating unhealthy food, less physical activity, smoking, consumption of alcohol ,etc. are some of the major risk factors that leads to heart diseases. </a:t>
            </a:r>
          </a:p>
          <a:p>
            <a:pPr algn="just"/>
            <a:r>
              <a:rPr lang="en-US" sz="2000" dirty="0">
                <a:latin typeface="Times New Roman" panose="02020603050405020304" pitchFamily="18" charset="0"/>
                <a:cs typeface="Times New Roman" panose="02020603050405020304" pitchFamily="18" charset="0"/>
              </a:rPr>
              <a:t>Most of the lifestyle risk factors are controllable. In the last few decades, medical science has used the technological advancements very well to improve the quality of healthcare. </a:t>
            </a:r>
          </a:p>
          <a:p>
            <a:pPr algn="just"/>
            <a:r>
              <a:rPr lang="en-US" sz="2000" dirty="0">
                <a:latin typeface="Times New Roman" panose="02020603050405020304" pitchFamily="18" charset="0"/>
                <a:cs typeface="Times New Roman" panose="02020603050405020304" pitchFamily="18" charset="0"/>
              </a:rPr>
              <a:t>These advancements in technology have paved ways for accurate diagnosis and prediction of diseases. Machine learning could be a very good choice to achieve high accuracy for predicting heart diseases a sit is able to </a:t>
            </a:r>
            <a:r>
              <a:rPr lang="en-US" sz="2000" dirty="0" err="1">
                <a:latin typeface="Times New Roman" panose="02020603050405020304" pitchFamily="18" charset="0"/>
                <a:cs typeface="Times New Roman" panose="02020603050405020304" pitchFamily="18" charset="0"/>
              </a:rPr>
              <a:t>analyse</a:t>
            </a:r>
            <a:r>
              <a:rPr lang="en-US" sz="2000" dirty="0">
                <a:latin typeface="Times New Roman" panose="02020603050405020304" pitchFamily="18" charset="0"/>
                <a:cs typeface="Times New Roman" panose="02020603050405020304" pitchFamily="18" charset="0"/>
              </a:rPr>
              <a:t> large amounts of data and identifying patterns &amp; trends.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4"/>
          <p:cNvSpPr txBox="1"/>
          <p:nvPr/>
        </p:nvSpPr>
        <p:spPr>
          <a:xfrm>
            <a:off x="354215" y="563707"/>
            <a:ext cx="9753600" cy="73533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2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PERFORMANCE MEASURES</a:t>
            </a:r>
            <a:r>
              <a:rPr lang="en-US" sz="36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a:t>
            </a:r>
            <a:endParaRPr sz="36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24" name="Google Shape;224;p24"/>
          <p:cNvSpPr txBox="1"/>
          <p:nvPr/>
        </p:nvSpPr>
        <p:spPr>
          <a:xfrm>
            <a:off x="822025" y="1743025"/>
            <a:ext cx="10150800" cy="3631733"/>
          </a:xfrm>
          <a:prstGeom prst="rect">
            <a:avLst/>
          </a:prstGeom>
          <a:noFill/>
          <a:ln>
            <a:noFill/>
          </a:ln>
        </p:spPr>
        <p:txBody>
          <a:bodyPr spcFirstLastPara="1" wrap="square" lIns="91425" tIns="91425" rIns="91425" bIns="91425" anchor="t" anchorCtr="0">
            <a:spAutoFit/>
          </a:bodyPr>
          <a:lstStyle/>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Several standard performance metrics such as accuracy, precision and error in classification have been considered for the computation of performance efficiency of this model.</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69850" marR="0" lvl="0" algn="just" rtl="0">
              <a:lnSpc>
                <a:spcPct val="100000"/>
              </a:lnSpc>
              <a:spcBef>
                <a:spcPts val="0"/>
              </a:spcBef>
              <a:spcAft>
                <a:spcPts val="0"/>
              </a:spcAft>
              <a:buClr>
                <a:srgbClr val="000000"/>
              </a:buClr>
              <a:buSzPts val="2500"/>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K Nearest neighbors         : 78.57</a:t>
            </a: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Support Vector Classifier : 73.37</a:t>
            </a: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Decision tree                     : 68.18</a:t>
            </a: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Random Forest                  : 75.97</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25"/>
          <p:cNvSpPr txBox="1"/>
          <p:nvPr/>
        </p:nvSpPr>
        <p:spPr>
          <a:xfrm>
            <a:off x="1322763" y="349173"/>
            <a:ext cx="9753600" cy="6465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000"/>
              <a:buFont typeface="Arial" panose="020B0604020202020204"/>
              <a:buNone/>
            </a:pPr>
            <a:r>
              <a:rPr lang="en-US"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SAMPLE SCREENSHOTS</a:t>
            </a:r>
            <a:endParaRPr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230" name="Google Shape;230;p25"/>
          <p:cNvPicPr preferRelativeResize="0"/>
          <p:nvPr/>
        </p:nvPicPr>
        <p:blipFill rotWithShape="1">
          <a:blip r:embed="rId3"/>
          <a:srcRect/>
          <a:stretch>
            <a:fillRect/>
          </a:stretch>
        </p:blipFill>
        <p:spPr>
          <a:xfrm>
            <a:off x="332500" y="997575"/>
            <a:ext cx="5317350" cy="2741626"/>
          </a:xfrm>
          <a:prstGeom prst="rect">
            <a:avLst/>
          </a:prstGeom>
          <a:noFill/>
          <a:ln>
            <a:noFill/>
          </a:ln>
        </p:spPr>
      </p:pic>
      <p:sp>
        <p:nvSpPr>
          <p:cNvPr id="231" name="Google Shape;231;p25"/>
          <p:cNvSpPr txBox="1"/>
          <p:nvPr/>
        </p:nvSpPr>
        <p:spPr>
          <a:xfrm>
            <a:off x="6093202" y="1918462"/>
            <a:ext cx="46875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Home Screen</a:t>
            </a:r>
            <a:endParaRPr sz="25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232" name="Google Shape;232;p25"/>
          <p:cNvPicPr preferRelativeResize="0"/>
          <p:nvPr/>
        </p:nvPicPr>
        <p:blipFill rotWithShape="1">
          <a:blip r:embed="rId4"/>
          <a:srcRect/>
          <a:stretch>
            <a:fillRect/>
          </a:stretch>
        </p:blipFill>
        <p:spPr>
          <a:xfrm>
            <a:off x="6749275" y="3408725"/>
            <a:ext cx="4969201" cy="2978150"/>
          </a:xfrm>
          <a:prstGeom prst="rect">
            <a:avLst/>
          </a:prstGeom>
          <a:noFill/>
          <a:ln>
            <a:noFill/>
          </a:ln>
        </p:spPr>
      </p:pic>
      <p:sp>
        <p:nvSpPr>
          <p:cNvPr id="233" name="Google Shape;233;p25"/>
          <p:cNvSpPr txBox="1"/>
          <p:nvPr/>
        </p:nvSpPr>
        <p:spPr>
          <a:xfrm flipH="1">
            <a:off x="4036266" y="4938279"/>
            <a:ext cx="49692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Input Field</a:t>
            </a:r>
            <a:endParaRPr sz="25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pic>
        <p:nvPicPr>
          <p:cNvPr id="238" name="Google Shape;238;p26"/>
          <p:cNvPicPr preferRelativeResize="0"/>
          <p:nvPr/>
        </p:nvPicPr>
        <p:blipFill rotWithShape="1">
          <a:blip r:embed="rId3"/>
          <a:srcRect/>
          <a:stretch>
            <a:fillRect/>
          </a:stretch>
        </p:blipFill>
        <p:spPr>
          <a:xfrm>
            <a:off x="484901" y="444875"/>
            <a:ext cx="5174750" cy="3226049"/>
          </a:xfrm>
          <a:prstGeom prst="rect">
            <a:avLst/>
          </a:prstGeom>
          <a:noFill/>
          <a:ln>
            <a:noFill/>
          </a:ln>
        </p:spPr>
      </p:pic>
      <p:pic>
        <p:nvPicPr>
          <p:cNvPr id="239" name="Google Shape;239;p26"/>
          <p:cNvPicPr preferRelativeResize="0"/>
          <p:nvPr/>
        </p:nvPicPr>
        <p:blipFill rotWithShape="1">
          <a:blip r:embed="rId4"/>
          <a:srcRect/>
          <a:stretch>
            <a:fillRect/>
          </a:stretch>
        </p:blipFill>
        <p:spPr>
          <a:xfrm>
            <a:off x="6620100" y="3330750"/>
            <a:ext cx="5174749" cy="3184575"/>
          </a:xfrm>
          <a:prstGeom prst="rect">
            <a:avLst/>
          </a:prstGeom>
          <a:noFill/>
          <a:ln>
            <a:noFill/>
          </a:ln>
        </p:spPr>
      </p:pic>
      <p:sp>
        <p:nvSpPr>
          <p:cNvPr id="240" name="Google Shape;240;p26"/>
          <p:cNvSpPr txBox="1"/>
          <p:nvPr/>
        </p:nvSpPr>
        <p:spPr>
          <a:xfrm>
            <a:off x="5957446" y="1773205"/>
            <a:ext cx="46920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Predicited Output (i)</a:t>
            </a:r>
            <a:endParaRPr sz="25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41" name="Google Shape;241;p26"/>
          <p:cNvSpPr txBox="1"/>
          <p:nvPr/>
        </p:nvSpPr>
        <p:spPr>
          <a:xfrm>
            <a:off x="2888700" y="4638338"/>
            <a:ext cx="37314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Predicted Output (ii)</a:t>
            </a:r>
            <a:endParaRPr sz="25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64820" y="374015"/>
            <a:ext cx="11464925" cy="6296660"/>
          </a:xfrm>
        </p:spPr>
        <p:txBody>
          <a:bodyPr/>
          <a:lstStyle/>
          <a:p>
            <a:pPr marL="114300" indent="0">
              <a:buNone/>
            </a:pPr>
            <a:r>
              <a:rPr lang="en-IN" altLang="en-US" dirty="0"/>
              <a:t>                                                 </a:t>
            </a:r>
            <a:r>
              <a:rPr lang="en-IN" altLang="en-US" sz="3200" b="1" dirty="0">
                <a:latin typeface="Times New Roman" panose="02020603050405020304" pitchFamily="18" charset="0"/>
                <a:cs typeface="Times New Roman" panose="02020603050405020304" pitchFamily="18" charset="0"/>
              </a:rPr>
              <a:t>CONCLUSION</a:t>
            </a:r>
          </a:p>
          <a:p>
            <a:pPr algn="just"/>
            <a:r>
              <a:rPr lang="en-IN" altLang="en-US" sz="2400" dirty="0">
                <a:latin typeface="Times New Roman" panose="02020603050405020304" pitchFamily="18" charset="0"/>
                <a:cs typeface="Times New Roman" panose="02020603050405020304" pitchFamily="18" charset="0"/>
              </a:rPr>
              <a:t>At first, the four algorithms were implemented. Datasets were trained for all the algorithms individually. After this, all of them were tested. The most efficient algorithm was to be selected based on various criteria. We found out that KNN algorithm was the most efficient out of the four algorithms with an accuracy of 87.0%. Decision tree, Support Vector Machine and Random Forest Classifier had accuracy of 79.0%, 83.0% and 84.0% respectively. Thus, KNN algorithm was further implemented using a better user interface in form of a web application. For this HTML5, CSS, JS and Flask (Python’s micro web-framework) were used. This would help the end users get a preliminary prediction about the condition of their heart and Diabetes. Since heart diseases and Diabetes are a major killer in India and throughout the world, application of a promising technology like machine learning to the initial prediction of Covid-19 will have a profound impact on the society.</a:t>
            </a:r>
          </a:p>
          <a:p>
            <a:pPr algn="just">
              <a:buFont typeface="Arial" panose="020B0604020202020204" pitchFamily="34" charset="0"/>
              <a:buChar char="•"/>
            </a:pPr>
            <a:r>
              <a:rPr lang="en-IN" altLang="en-US" sz="2400" dirty="0">
                <a:latin typeface="Times New Roman" panose="02020603050405020304" pitchFamily="18" charset="0"/>
                <a:cs typeface="Times New Roman" panose="02020603050405020304" pitchFamily="18" charset="0"/>
              </a:rPr>
              <a:t>This will tell the user if they are at a risk and if they need to visit the doctor. This will help reduce the death rate due to covid. Hence by using the above approach successful analysis of heart diseases and Diabetes of the individual was performed and the result was obtained which predicted the risk of Covid-19 based on the parameters provided by the user.</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33705" y="288290"/>
            <a:ext cx="11587480" cy="6447155"/>
          </a:xfrm>
        </p:spPr>
        <p:txBody>
          <a:bodyPr/>
          <a:lstStyle/>
          <a:p>
            <a:pPr marL="114300" indent="0">
              <a:buNone/>
            </a:pPr>
            <a:r>
              <a:rPr lang="en-IN" altLang="en-US" sz="3200" b="1">
                <a:latin typeface="Times New Roman" panose="02020603050405020304" pitchFamily="18" charset="0"/>
                <a:cs typeface="Times New Roman" panose="02020603050405020304" pitchFamily="18" charset="0"/>
              </a:rPr>
              <a:t>                                      </a:t>
            </a:r>
            <a:r>
              <a:rPr lang="en-IN" altLang="en-US" sz="3600" b="1">
                <a:latin typeface="Times New Roman" panose="02020603050405020304" pitchFamily="18" charset="0"/>
                <a:cs typeface="Times New Roman" panose="02020603050405020304" pitchFamily="18" charset="0"/>
              </a:rPr>
              <a:t>REFERENCES</a:t>
            </a:r>
          </a:p>
          <a:p>
            <a:pPr marL="114300" indent="0">
              <a:buNone/>
            </a:pPr>
            <a:r>
              <a:rPr lang="en-IN" altLang="en-US" sz="2400">
                <a:latin typeface="Times New Roman" panose="02020603050405020304" pitchFamily="18" charset="0"/>
                <a:cs typeface="Times New Roman" panose="02020603050405020304" pitchFamily="18" charset="0"/>
              </a:rPr>
              <a:t>[1]    Himanshu Sharma, M A Rizvi. : “Prediction of Heart Disease using Machine Learning Algorithms: A Survey ”, International Journal on Recent and Innovation Trends in Computing and Communication, Volume: 5 Issue: 8 , 2017.</a:t>
            </a:r>
          </a:p>
          <a:p>
            <a:pPr marL="114300" indent="0">
              <a:buNone/>
            </a:pPr>
            <a:r>
              <a:rPr lang="en-IN" altLang="en-US" sz="2400">
                <a:latin typeface="Times New Roman" panose="02020603050405020304" pitchFamily="18" charset="0"/>
                <a:cs typeface="Times New Roman" panose="02020603050405020304" pitchFamily="18" charset="0"/>
              </a:rPr>
              <a:t>[2]    Sanchayita Dhar, Krishna Roy, Tanuree Dey, Pritha, Datta, Ankur Biswas.: "A Hybrid Machine Learning Approach for Prediction of Heart Diseases", IEEE, 2018.</a:t>
            </a:r>
          </a:p>
          <a:p>
            <a:pPr marL="114300" indent="0">
              <a:buNone/>
            </a:pPr>
            <a:r>
              <a:rPr lang="en-IN" altLang="en-US" sz="2400">
                <a:latin typeface="Times New Roman" panose="02020603050405020304" pitchFamily="18" charset="0"/>
                <a:cs typeface="Times New Roman" panose="02020603050405020304" pitchFamily="18" charset="0"/>
              </a:rPr>
              <a:t>[3]    G. Shanmugasundaram, V. Malar Selvam, R. Saravanan, S.Balaji.: "An Investigation of Heart Disease Prediction Techniques", IEEE, 2018.</a:t>
            </a:r>
          </a:p>
          <a:p>
            <a:pPr marL="114300" indent="0">
              <a:buNone/>
            </a:pPr>
            <a:r>
              <a:rPr lang="en-IN" altLang="en-US" sz="2400">
                <a:latin typeface="Times New Roman" panose="02020603050405020304" pitchFamily="18" charset="0"/>
                <a:cs typeface="Times New Roman" panose="02020603050405020304" pitchFamily="18" charset="0"/>
              </a:rPr>
              <a:t>[4]    Md. Razu Ahmed, S M Hasan Mahmud, Md. Altab Hossin, Hosney Jahan, Shek Rashed Haider Noori.: "A Cloud Based Four-Tier Architecture for Early Detection of Heart Disease with Machine Learning Algorithms", IEEE, 2018.</a:t>
            </a:r>
          </a:p>
          <a:p>
            <a:pPr marL="114300" indent="0">
              <a:buNone/>
            </a:pPr>
            <a:r>
              <a:rPr lang="en-IN" altLang="en-US" sz="2400">
                <a:latin typeface="Times New Roman" panose="02020603050405020304" pitchFamily="18" charset="0"/>
                <a:cs typeface="Times New Roman" panose="02020603050405020304" pitchFamily="18" charset="0"/>
              </a:rPr>
              <a:t>[5]    Seyedamin Pouriyeh, Sara Vahid, Giovanna Sannino, Giuseppe De Pietro, Hamid Arabnia, Juan Gutierrez.: "A comprehensive investigation and comparison of Machine Learning Techniques in the domain of heart disease", IEEE, 2017.</a:t>
            </a:r>
          </a:p>
          <a:p>
            <a:pPr marL="114300" indent="0">
              <a:buNone/>
            </a:pPr>
            <a:r>
              <a:rPr lang="en-IN" altLang="en-US" sz="2400">
                <a:latin typeface="Times New Roman" panose="02020603050405020304" pitchFamily="18" charset="0"/>
                <a:cs typeface="Times New Roman" panose="02020603050405020304" pitchFamily="18" charset="0"/>
              </a:rPr>
              <a:t>[6]    Amit M. Joshi, Urvashi P. Shukla, Saraju P. Mohanty, “Smart Healthcare for Diabetes during COVID-19”, IEEE, 2020.</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33045" y="336550"/>
            <a:ext cx="11647805" cy="6243320"/>
          </a:xfrm>
        </p:spPr>
        <p:txBody>
          <a:bodyPr/>
          <a:lstStyle/>
          <a:p>
            <a:pPr marL="11430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[7]</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Shetty, “Diabetes disease prediction using data mining”, IEEE, 2017.</a:t>
            </a:r>
          </a:p>
          <a:p>
            <a:pPr marL="11430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[8]</a:t>
            </a:r>
            <a:r>
              <a:rPr lang="en-IN" alt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Zhilbert</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Tafa</a:t>
            </a:r>
            <a:r>
              <a:rPr lang="en-US" sz="2400" dirty="0">
                <a:latin typeface="Times New Roman" panose="02020603050405020304" pitchFamily="18" charset="0"/>
                <a:cs typeface="Times New Roman" panose="02020603050405020304" pitchFamily="18" charset="0"/>
              </a:rPr>
              <a:t>, “An intelligent system for diabetes prediction”, IEEE, 2020.</a:t>
            </a:r>
          </a:p>
          <a:p>
            <a:pPr marL="11430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[9]</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M Rout, “Prediction of Diabetes Risk based on Machine Learning Techniques”, IEEE, 2020.</a:t>
            </a:r>
          </a:p>
          <a:p>
            <a:pPr marL="11430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[10]</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GG </a:t>
            </a:r>
            <a:r>
              <a:rPr lang="en-US" sz="2400" dirty="0" err="1">
                <a:latin typeface="Times New Roman" panose="02020603050405020304" pitchFamily="18" charset="0"/>
                <a:cs typeface="Times New Roman" panose="02020603050405020304" pitchFamily="18" charset="0"/>
              </a:rPr>
              <a:t>Ladha</a:t>
            </a:r>
            <a:r>
              <a:rPr lang="en-US" sz="2400" dirty="0">
                <a:latin typeface="Times New Roman" panose="02020603050405020304" pitchFamily="18" charset="0"/>
                <a:cs typeface="Times New Roman" panose="02020603050405020304" pitchFamily="18" charset="0"/>
              </a:rPr>
              <a:t>, “A computation analysis to predict diabetes based on data mining”, IEEE, 2018.</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BA11E7B-3980-4F82-BD28-E4274CA451C8}"/>
              </a:ext>
            </a:extLst>
          </p:cNvPr>
          <p:cNvSpPr>
            <a:spLocks noGrp="1"/>
          </p:cNvSpPr>
          <p:nvPr>
            <p:ph type="body" idx="1"/>
          </p:nvPr>
        </p:nvSpPr>
        <p:spPr>
          <a:xfrm>
            <a:off x="763555" y="1349764"/>
            <a:ext cx="10515600" cy="4351338"/>
          </a:xfrm>
        </p:spPr>
        <p:txBody>
          <a:bodyPr/>
          <a:lstStyle/>
          <a:p>
            <a:pPr marL="114300" indent="0">
              <a:buNone/>
            </a:pPr>
            <a:r>
              <a:rPr lang="en-IN" altLang="en-US" sz="3200" b="1" dirty="0">
                <a:latin typeface="Times New Roman" panose="02020603050405020304" pitchFamily="18" charset="0"/>
                <a:cs typeface="Times New Roman" panose="02020603050405020304" pitchFamily="18" charset="0"/>
              </a:rPr>
              <a:t>PUBLICATIONS:</a:t>
            </a:r>
          </a:p>
          <a:p>
            <a:pPr marL="114300" indent="0">
              <a:buNone/>
            </a:pPr>
            <a:r>
              <a:rPr lang="en-IN" altLang="en-US" dirty="0">
                <a:latin typeface="Times New Roman" panose="02020603050405020304" pitchFamily="18" charset="0"/>
                <a:cs typeface="Times New Roman" panose="02020603050405020304" pitchFamily="18" charset="0"/>
              </a:rPr>
              <a:t>International journal of Engineering science and computing (IJESC) </a:t>
            </a:r>
          </a:p>
          <a:p>
            <a:pPr marL="114300" indent="0">
              <a:buNone/>
            </a:pPr>
            <a:r>
              <a:rPr lang="en-IN" altLang="en-US" dirty="0">
                <a:latin typeface="Times New Roman" panose="02020603050405020304" pitchFamily="18" charset="0"/>
                <a:cs typeface="Times New Roman" panose="02020603050405020304" pitchFamily="18" charset="0"/>
              </a:rPr>
              <a:t>Volume 11 Issue No. 04    April 2021</a:t>
            </a:r>
          </a:p>
          <a:p>
            <a:pPr marL="114300" indent="0">
              <a:buNone/>
            </a:pPr>
            <a:r>
              <a:rPr lang="en-IN" altLang="en-US" dirty="0">
                <a:solidFill>
                  <a:srgbClr val="00B0F0"/>
                </a:solidFill>
                <a:latin typeface="Times New Roman" panose="02020603050405020304" pitchFamily="18" charset="0"/>
                <a:cs typeface="Times New Roman" panose="02020603050405020304" pitchFamily="18" charset="0"/>
              </a:rPr>
              <a:t>https://www.ijesc.org/upload/c9720b7b6470882fc24099a69cbf1d1f.Design%20and%20Implementation%20in%20Web%20Application%20of%20Effecting%20Heart%20Disease%20and%20Diabetes%20for%20Predicting%20Covid-19-converted.pdf</a:t>
            </a:r>
          </a:p>
          <a:p>
            <a:pPr marL="114300" indent="0">
              <a:buNone/>
            </a:pPr>
            <a:endParaRPr lang="en-IN" dirty="0"/>
          </a:p>
        </p:txBody>
      </p:sp>
    </p:spTree>
    <p:extLst>
      <p:ext uri="{BB962C8B-B14F-4D97-AF65-F5344CB8AC3E}">
        <p14:creationId xmlns:p14="http://schemas.microsoft.com/office/powerpoint/2010/main" val="15962577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8515D689-68B8-41A9-8CE8-1CDB0E9D7E39}"/>
              </a:ext>
            </a:extLst>
          </p:cNvPr>
          <p:cNvSpPr>
            <a:spLocks noGrp="1"/>
          </p:cNvSpPr>
          <p:nvPr>
            <p:ph type="body" idx="1"/>
          </p:nvPr>
        </p:nvSpPr>
        <p:spPr>
          <a:xfrm>
            <a:off x="838200" y="606490"/>
            <a:ext cx="10515600" cy="5570473"/>
          </a:xfrm>
        </p:spPr>
        <p:txBody>
          <a:bodyPr/>
          <a:lstStyle/>
          <a:p>
            <a:pPr marL="114300" indent="0">
              <a:buNone/>
            </a:pPr>
            <a:endParaRPr lang="en-US" sz="4800" dirty="0"/>
          </a:p>
          <a:p>
            <a:pPr marL="114300" indent="0">
              <a:buNone/>
            </a:pPr>
            <a:endParaRPr lang="en-IN" sz="4800" dirty="0"/>
          </a:p>
          <a:p>
            <a:pPr marL="114300" indent="0">
              <a:buNone/>
            </a:pPr>
            <a:endParaRPr lang="en-IN" sz="4800" dirty="0"/>
          </a:p>
          <a:p>
            <a:pPr marL="114300" indent="0" algn="ctr">
              <a:buNone/>
            </a:pPr>
            <a:r>
              <a:rPr lang="en-IN" sz="4800" b="1" dirty="0">
                <a:solidFill>
                  <a:schemeClr val="tx1"/>
                </a:solidFill>
                <a:latin typeface="Arial Black" panose="020B0A04020102020204" pitchFamily="34" charset="0"/>
              </a:rPr>
              <a:t>THANK YOU</a:t>
            </a:r>
          </a:p>
        </p:txBody>
      </p:sp>
    </p:spTree>
    <p:extLst>
      <p:ext uri="{BB962C8B-B14F-4D97-AF65-F5344CB8AC3E}">
        <p14:creationId xmlns:p14="http://schemas.microsoft.com/office/powerpoint/2010/main" val="19146794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79400" y="320675"/>
            <a:ext cx="11616690" cy="6306185"/>
          </a:xfrm>
        </p:spPr>
        <p:txBody>
          <a:bodyPr/>
          <a:lstStyle/>
          <a:p>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Diabetes is a condition where person’s body is unable to balance glucose-insulin level after various prandial modes. The patients of diabetes have increased exponentially from past few years due to their unbalanced diet and unhealthy lifestyle. </a:t>
            </a:r>
          </a:p>
          <a:p>
            <a:pPr algn="just"/>
            <a:r>
              <a:rPr lang="en-US" sz="2000" dirty="0">
                <a:latin typeface="Times New Roman" panose="02020603050405020304" pitchFamily="18" charset="0"/>
                <a:cs typeface="Times New Roman" panose="02020603050405020304" pitchFamily="18" charset="0"/>
              </a:rPr>
              <a:t>There are around 463 million diabetic people around the world who can be benefited by smart healthcare technologies to improve their quality of life. Diabetes may lead to heart disease, kidney infection, blindness and nerve damages. It has been observed that severe acute respiratory syndrome corona virus 2 (SARS-CoV-2) has infected the diabetic patients largely among the others. </a:t>
            </a:r>
          </a:p>
          <a:p>
            <a:pPr algn="just"/>
            <a:r>
              <a:rPr lang="en-US" sz="2000" dirty="0">
                <a:latin typeface="Times New Roman" panose="02020603050405020304" pitchFamily="18" charset="0"/>
                <a:cs typeface="Times New Roman" panose="02020603050405020304" pitchFamily="18" charset="0"/>
              </a:rPr>
              <a:t>People with diabetes were also more susceptible to previous pandemic known as Middle East respiratory syndrome (MERS) and severe Acute Respiratory Syndrome (SARS) type of corona virus along with H1N1 type of severe influenza during 2009 . </a:t>
            </a:r>
          </a:p>
          <a:p>
            <a:pPr algn="just"/>
            <a:r>
              <a:rPr lang="en-US" sz="2000" dirty="0">
                <a:latin typeface="Times New Roman" panose="02020603050405020304" pitchFamily="18" charset="0"/>
                <a:cs typeface="Times New Roman" panose="02020603050405020304" pitchFamily="18" charset="0"/>
              </a:rPr>
              <a:t>SARS-CoV-2 has affected mainly to old-age people and persons having underneath health conditions. The various case studies reported diabetes as the major pre-existing comorbidity among COVID-19 patients. The challenges for diabetes patient to control their the blood glucose levels after the infection due to following:</a:t>
            </a:r>
          </a:p>
          <a:p>
            <a:pPr marL="114300" indent="0" algn="just">
              <a:buNone/>
            </a:pPr>
            <a:r>
              <a:rPr lang="en-US" sz="2000" dirty="0">
                <a:latin typeface="Times New Roman" panose="02020603050405020304" pitchFamily="18" charset="0"/>
                <a:cs typeface="Times New Roman" panose="02020603050405020304" pitchFamily="18" charset="0"/>
              </a:rPr>
              <a:t>1)The fluctuation of blood sugar affects the immunity of person which expose him against COVID-19 and unbalanced glycemic profile may lead to longer time of recovery for the patient.</a:t>
            </a:r>
          </a:p>
          <a:p>
            <a:pPr marL="114300" indent="0" algn="just">
              <a:buNone/>
            </a:pPr>
            <a:r>
              <a:rPr lang="en-US" sz="2000" dirty="0">
                <a:latin typeface="Times New Roman" panose="02020603050405020304" pitchFamily="18" charset="0"/>
                <a:cs typeface="Times New Roman" panose="02020603050405020304" pitchFamily="18" charset="0"/>
              </a:rPr>
              <a:t>2)The high blood glucose allows the virus to infect the human body easily.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graphicFrame>
        <p:nvGraphicFramePr>
          <p:cNvPr id="114" name="Google Shape;114;p6"/>
          <p:cNvGraphicFramePr/>
          <p:nvPr/>
        </p:nvGraphicFramePr>
        <p:xfrm>
          <a:off x="372072" y="439800"/>
          <a:ext cx="11336525" cy="7415245"/>
        </p:xfrm>
        <a:graphic>
          <a:graphicData uri="http://schemas.openxmlformats.org/drawingml/2006/table">
            <a:tbl>
              <a:tblPr firstRow="1" bandRow="1">
                <a:noFill/>
                <a:tableStyleId>{47158B0F-4B25-4F3D-94A6-AE6DBD9F1F23}</a:tableStyleId>
              </a:tblPr>
              <a:tblGrid>
                <a:gridCol w="1615525">
                  <a:extLst>
                    <a:ext uri="{9D8B030D-6E8A-4147-A177-3AD203B41FA5}">
                      <a16:colId xmlns:a16="http://schemas.microsoft.com/office/drawing/2014/main" val="20000"/>
                    </a:ext>
                  </a:extLst>
                </a:gridCol>
                <a:gridCol w="1615525">
                  <a:extLst>
                    <a:ext uri="{9D8B030D-6E8A-4147-A177-3AD203B41FA5}">
                      <a16:colId xmlns:a16="http://schemas.microsoft.com/office/drawing/2014/main" val="20001"/>
                    </a:ext>
                  </a:extLst>
                </a:gridCol>
                <a:gridCol w="1615525">
                  <a:extLst>
                    <a:ext uri="{9D8B030D-6E8A-4147-A177-3AD203B41FA5}">
                      <a16:colId xmlns:a16="http://schemas.microsoft.com/office/drawing/2014/main" val="20002"/>
                    </a:ext>
                  </a:extLst>
                </a:gridCol>
                <a:gridCol w="1643375">
                  <a:extLst>
                    <a:ext uri="{9D8B030D-6E8A-4147-A177-3AD203B41FA5}">
                      <a16:colId xmlns:a16="http://schemas.microsoft.com/office/drawing/2014/main" val="20003"/>
                    </a:ext>
                  </a:extLst>
                </a:gridCol>
                <a:gridCol w="1615525">
                  <a:extLst>
                    <a:ext uri="{9D8B030D-6E8A-4147-A177-3AD203B41FA5}">
                      <a16:colId xmlns:a16="http://schemas.microsoft.com/office/drawing/2014/main" val="20004"/>
                    </a:ext>
                  </a:extLst>
                </a:gridCol>
                <a:gridCol w="1615525">
                  <a:extLst>
                    <a:ext uri="{9D8B030D-6E8A-4147-A177-3AD203B41FA5}">
                      <a16:colId xmlns:a16="http://schemas.microsoft.com/office/drawing/2014/main" val="20005"/>
                    </a:ext>
                  </a:extLst>
                </a:gridCol>
                <a:gridCol w="1615525">
                  <a:extLst>
                    <a:ext uri="{9D8B030D-6E8A-4147-A177-3AD203B41FA5}">
                      <a16:colId xmlns:a16="http://schemas.microsoft.com/office/drawing/2014/main" val="20006"/>
                    </a:ext>
                  </a:extLst>
                </a:gridCol>
              </a:tblGrid>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TITLE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AUTHOR NAME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a:t>YEAR</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METHODOLOGY</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a:t>MERITS</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a:t>DEMERITS</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a:t>REFERENCE LINK</a:t>
                      </a:r>
                      <a:endParaRPr sz="1400" u="none" strike="noStrike" cap="none"/>
                    </a:p>
                  </a:txBody>
                  <a:tcPr marL="91450" marR="91450" marT="45725" marB="45725"/>
                </a:tc>
                <a:extLst>
                  <a:ext uri="{0D108BD9-81ED-4DB2-BD59-A6C34878D82A}">
                    <a16:rowId xmlns:a16="http://schemas.microsoft.com/office/drawing/2014/main" val="10000"/>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Smart Healthcare for Diabetes during COVID-19</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Amit M. Joshi </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Urvashi P. Shukla</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 </a:t>
                      </a:r>
                      <a:r>
                        <a:rPr lang="en-US" sz="1100" b="1" u="none" strike="noStrike" cap="none" dirty="0">
                          <a:latin typeface="Times New Roman" panose="02020603050405020304"/>
                          <a:ea typeface="Times New Roman" panose="02020603050405020304"/>
                          <a:cs typeface="Times New Roman" panose="02020603050405020304"/>
                          <a:sym typeface="Times New Roman" panose="02020603050405020304"/>
                        </a:rPr>
                        <a:t>/</a:t>
                      </a: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 </a:t>
                      </a:r>
                      <a:r>
                        <a:rPr lang="en-US" sz="1100" u="none" strike="noStrike" cap="none" dirty="0" err="1">
                          <a:latin typeface="Times New Roman" panose="02020603050405020304"/>
                          <a:ea typeface="Times New Roman" panose="02020603050405020304"/>
                          <a:cs typeface="Times New Roman" panose="02020603050405020304"/>
                          <a:sym typeface="Times New Roman" panose="02020603050405020304"/>
                        </a:rPr>
                        <a:t>Saraju</a:t>
                      </a: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 P. Mohanty</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2020</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Data mining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Support Vector Machine.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Make awareness of self-care device to mange the</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diabetes properly.</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Lack of access to have cost-effective solutions for</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medical emergency in remote areas.</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b="0" i="0" u="none" strike="noStrike" cap="none" dirty="0"/>
                        <a:t>https://www.researchgate.net/publication/343855809_Smart_Healthcare_for_Diabetes_during_COVID-19</a:t>
                      </a:r>
                      <a:endParaRPr sz="1100" b="0" i="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extLst>
                  <a:ext uri="{0D108BD9-81ED-4DB2-BD59-A6C34878D82A}">
                    <a16:rowId xmlns:a16="http://schemas.microsoft.com/office/drawing/2014/main" val="10001"/>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Prediction of Heart Disease Using Machine Learning Algorithms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err="1"/>
                        <a:t>Santhana</a:t>
                      </a:r>
                      <a:r>
                        <a:rPr lang="en-US" sz="1100" u="none" strike="noStrike" cap="none" dirty="0"/>
                        <a:t> Krishnan. J,</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Geetha. S</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/Rajesh</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2019</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Support Vector Machine.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a:t>•The mortality rate can be drastically controlled if the disease is detected</a:t>
                      </a:r>
                      <a:endParaRPr sz="110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a:t>at the early stages and preventative measures are adopted as soon as possible</a:t>
                      </a: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a:t>• Heart disease prediction is challenging</a:t>
                      </a:r>
                      <a:endParaRPr sz="110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a:t>and very important in the medical field, some error may occur in results.</a:t>
                      </a:r>
                      <a:endParaRPr sz="110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sng" strike="noStrike" cap="none" dirty="0">
                          <a:solidFill>
                            <a:schemeClr val="tx1"/>
                          </a:solidFill>
                          <a:hlinkClick r:id="rId3"/>
                        </a:rPr>
                        <a:t>https://ieeexplore.ieee.org/document/8474922</a:t>
                      </a:r>
                      <a:endParaRPr sz="1100" u="none" strike="noStrike" cap="none" dirty="0">
                        <a:solidFill>
                          <a:schemeClr val="tx1"/>
                        </a:solidFill>
                      </a:endParaRPr>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extLst>
                  <a:ext uri="{0D108BD9-81ED-4DB2-BD59-A6C34878D82A}">
                    <a16:rowId xmlns:a16="http://schemas.microsoft.com/office/drawing/2014/main" val="10002"/>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A Hybrid Machine Learning Approach for Prediction of Heart Diseases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a:t>Sanchayita Dhar, Krishna Roy, Tanuree Dey, Pritha, Datta, Ankur Biswas</a:t>
                      </a: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a:t>2018</a:t>
                      </a: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Support Vector Machine.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•This method is quick and efficient detection technique providing better accuracy and precision.</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 Must have a total cardiovascular </a:t>
                      </a:r>
                      <a:r>
                        <a:rPr lang="en-US" sz="1100" u="none" strike="noStrike" cap="none" dirty="0" err="1"/>
                        <a:t>checkup,it</a:t>
                      </a:r>
                      <a:r>
                        <a:rPr lang="en-US" sz="1100" u="none" strike="noStrike" cap="none" dirty="0"/>
                        <a:t> will be expensive.</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https://ieeexplore.ieee.org/document/8777531</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extLst>
                  <a:ext uri="{0D108BD9-81ED-4DB2-BD59-A6C34878D82A}">
                    <a16:rowId xmlns:a16="http://schemas.microsoft.com/office/drawing/2014/main" val="10003"/>
                  </a:ext>
                </a:extLst>
              </a:tr>
              <a:tr h="587675">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a:t>An Investigation of Heart Disease Prediction Techniques.</a:t>
                      </a: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chemeClr val="dk1"/>
                        </a:buClr>
                        <a:buSzPts val="1100"/>
                        <a:buFont typeface="Arial" panose="020B0604020202020204"/>
                        <a:buNone/>
                      </a:pPr>
                      <a:r>
                        <a:rPr lang="en-US" sz="1100" u="none" strike="noStrike" cap="none">
                          <a:latin typeface="Times New Roman" panose="02020603050405020304"/>
                          <a:ea typeface="Times New Roman" panose="02020603050405020304"/>
                          <a:cs typeface="Times New Roman" panose="02020603050405020304"/>
                          <a:sym typeface="Times New Roman" panose="02020603050405020304"/>
                        </a:rPr>
                        <a:t>G. Shanmugasundaram, V. Malar Selvam, R. Saravanan, S.Balaji.</a:t>
                      </a:r>
                      <a:endParaRPr sz="110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a:t>2018</a:t>
                      </a: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a:t>KNN Algorithm,</a:t>
                      </a:r>
                      <a:endParaRPr sz="140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a:t>Namely Decision Tree,</a:t>
                      </a:r>
                      <a:endParaRPr sz="140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a:t>Multilayer Perception</a:t>
                      </a:r>
                      <a:endParaRPr sz="140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a:t>Support Vector Machine.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a:t>•Make awareness on smart healthcare technologies</a:t>
                      </a:r>
                      <a:endParaRPr sz="1100" u="none" strike="noStrike" cap="none"/>
                    </a:p>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a:t>such as health and telemedicine.</a:t>
                      </a:r>
                      <a:endParaRPr sz="1100" u="none" strike="noStrike" cap="none"/>
                    </a:p>
                    <a:p>
                      <a:pPr marL="0" marR="0" lvl="0" indent="0" algn="l" rtl="0">
                        <a:lnSpc>
                          <a:spcPct val="100000"/>
                        </a:lnSpc>
                        <a:spcBef>
                          <a:spcPts val="0"/>
                        </a:spcBef>
                        <a:spcAft>
                          <a:spcPts val="0"/>
                        </a:spcAft>
                        <a:buClr>
                          <a:srgbClr val="000000"/>
                        </a:buClr>
                        <a:buSzPts val="1100"/>
                        <a:buFont typeface="Arial" panose="020B0604020202020204"/>
                        <a:buNone/>
                      </a:pP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•This work concludes with the key challenges which are not yet explored.</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https://ieeexplore.ieee.org/document/8541165</a:t>
                      </a:r>
                      <a:endParaRPr sz="1100" u="none" strike="noStrike" cap="none" dirty="0"/>
                    </a:p>
                  </a:txBody>
                  <a:tcPr marL="91450" marR="91450" marT="45725" marB="45725"/>
                </a:tc>
                <a:extLst>
                  <a:ext uri="{0D108BD9-81ED-4DB2-BD59-A6C34878D82A}">
                    <a16:rowId xmlns:a16="http://schemas.microsoft.com/office/drawing/2014/main" val="10004"/>
                  </a:ext>
                </a:extLst>
              </a:tr>
              <a:tr h="587675">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a:t> "Supervised Machine Learning Algorithm for Detection of Cardiac Disorders</a:t>
                      </a: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rPr>
                        <a:t>Sneha Borkar, M. N. Annadat</a:t>
                      </a:r>
                      <a:r>
                        <a:rPr lang="en-US" sz="1100" u="none" strike="noStrike" cap="none">
                          <a:latin typeface="Times New Roman" panose="02020603050405020304"/>
                          <a:ea typeface="Times New Roman" panose="02020603050405020304"/>
                          <a:cs typeface="Times New Roman" panose="02020603050405020304"/>
                          <a:sym typeface="Times New Roman" panose="02020603050405020304"/>
                        </a:rPr>
                        <a:t>e.</a:t>
                      </a:r>
                      <a:endParaRPr sz="1100" u="none" strike="noStrike" cap="none">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a:t>2018</a:t>
                      </a: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a:t>Support Vector Machine Algorithm</a:t>
                      </a:r>
                      <a:endParaRPr sz="1400" u="none" strike="noStrike" cap="none"/>
                    </a:p>
                    <a:p>
                      <a:pPr marL="0" marR="0" lvl="0" indent="0" algn="l" rtl="0">
                        <a:lnSpc>
                          <a:spcPct val="100000"/>
                        </a:lnSpc>
                        <a:spcBef>
                          <a:spcPts val="0"/>
                        </a:spcBef>
                        <a:spcAft>
                          <a:spcPts val="0"/>
                        </a:spcAft>
                        <a:buClr>
                          <a:srgbClr val="000000"/>
                        </a:buClr>
                        <a:buSzPts val="1100"/>
                        <a:buFont typeface="Arial" panose="020B0604020202020204"/>
                        <a:buNone/>
                      </a:pP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a:t>• At an initial stage the prediction of heart disease can save human lives.</a:t>
                      </a:r>
                      <a:endParaRPr sz="1100" u="none" strike="noStrike" cap="none"/>
                    </a:p>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a:t>•The proposed system achieved the accuracy of 98.30%.</a:t>
                      </a: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a:t>•Echocardiogram contains less information hence the diagnosis of the disease from the •Echocardiogram videos is time consuming task. It required more human efforts to make a decision.•</a:t>
                      </a: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https://ieeexplore.ieee.org/document/8697795</a:t>
                      </a:r>
                      <a:endParaRPr sz="1100" u="none" strike="noStrike" cap="none" dirty="0"/>
                    </a:p>
                  </a:txBody>
                  <a:tcPr marL="91450" marR="91450" marT="45725" marB="45725"/>
                </a:tc>
                <a:extLst>
                  <a:ext uri="{0D108BD9-81ED-4DB2-BD59-A6C34878D82A}">
                    <a16:rowId xmlns:a16="http://schemas.microsoft.com/office/drawing/2014/main" val="10005"/>
                  </a:ext>
                </a:extLst>
              </a:tr>
            </a:tbl>
          </a:graphicData>
        </a:graphic>
      </p:graphicFrame>
      <p:sp>
        <p:nvSpPr>
          <p:cNvPr id="115" name="Google Shape;115;p6"/>
          <p:cNvSpPr/>
          <p:nvPr/>
        </p:nvSpPr>
        <p:spPr>
          <a:xfrm>
            <a:off x="869328" y="-8770843"/>
            <a:ext cx="11308800" cy="551700"/>
          </a:xfrm>
          <a:prstGeom prst="rect">
            <a:avLst/>
          </a:prstGeom>
          <a:solidFill>
            <a:schemeClr val="accen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r>
              <a:rPr lang="en-US" sz="1800" b="1" i="0" u="none" strike="noStrike" cap="none">
                <a:solidFill>
                  <a:schemeClr val="lt1"/>
                </a:solidFill>
                <a:latin typeface="Times New Roman" panose="02020603050405020304"/>
                <a:ea typeface="Times New Roman" panose="02020603050405020304"/>
                <a:cs typeface="Times New Roman" panose="02020603050405020304"/>
                <a:sym typeface="Times New Roman" panose="02020603050405020304"/>
              </a:rPr>
              <a:t>LITERATURE SURVEY</a:t>
            </a: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116" name="Google Shape;116;p6"/>
          <p:cNvSpPr/>
          <p:nvPr/>
        </p:nvSpPr>
        <p:spPr>
          <a:xfrm>
            <a:off x="400012" y="0"/>
            <a:ext cx="11308800" cy="439800"/>
          </a:xfrm>
          <a:prstGeom prst="rect">
            <a:avLst/>
          </a:prstGeom>
          <a:solidFill>
            <a:schemeClr val="accen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r>
              <a:rPr lang="en-US" sz="1400" b="1" i="0" u="none" strike="noStrike" cap="none">
                <a:solidFill>
                  <a:schemeClr val="lt1"/>
                </a:solidFill>
                <a:latin typeface="Arial" panose="020B0604020202020204"/>
                <a:ea typeface="Arial" panose="020B0604020202020204"/>
                <a:cs typeface="Arial" panose="020B0604020202020204"/>
                <a:sym typeface="Arial" panose="020B0604020202020204"/>
              </a:rPr>
              <a:t>LITERATURE SURVEY</a:t>
            </a:r>
            <a:endParaRPr sz="1400" b="1"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graphicFrame>
        <p:nvGraphicFramePr>
          <p:cNvPr id="121" name="Google Shape;121;p7"/>
          <p:cNvGraphicFramePr/>
          <p:nvPr/>
        </p:nvGraphicFramePr>
        <p:xfrm>
          <a:off x="93980" y="87630"/>
          <a:ext cx="12005310" cy="6561800"/>
        </p:xfrm>
        <a:graphic>
          <a:graphicData uri="http://schemas.openxmlformats.org/drawingml/2006/table">
            <a:tbl>
              <a:tblPr firstRow="1" bandRow="1">
                <a:noFill/>
                <a:tableStyleId>{47158B0F-4B25-4F3D-94A6-AE6DBD9F1F23}</a:tableStyleId>
              </a:tblPr>
              <a:tblGrid>
                <a:gridCol w="1484630">
                  <a:extLst>
                    <a:ext uri="{9D8B030D-6E8A-4147-A177-3AD203B41FA5}">
                      <a16:colId xmlns:a16="http://schemas.microsoft.com/office/drawing/2014/main" val="20000"/>
                    </a:ext>
                  </a:extLst>
                </a:gridCol>
                <a:gridCol w="1748155">
                  <a:extLst>
                    <a:ext uri="{9D8B030D-6E8A-4147-A177-3AD203B41FA5}">
                      <a16:colId xmlns:a16="http://schemas.microsoft.com/office/drawing/2014/main" val="20001"/>
                    </a:ext>
                  </a:extLst>
                </a:gridCol>
                <a:gridCol w="1748155">
                  <a:extLst>
                    <a:ext uri="{9D8B030D-6E8A-4147-A177-3AD203B41FA5}">
                      <a16:colId xmlns:a16="http://schemas.microsoft.com/office/drawing/2014/main" val="20002"/>
                    </a:ext>
                  </a:extLst>
                </a:gridCol>
                <a:gridCol w="1778635">
                  <a:extLst>
                    <a:ext uri="{9D8B030D-6E8A-4147-A177-3AD203B41FA5}">
                      <a16:colId xmlns:a16="http://schemas.microsoft.com/office/drawing/2014/main" val="20003"/>
                    </a:ext>
                  </a:extLst>
                </a:gridCol>
                <a:gridCol w="1748790">
                  <a:extLst>
                    <a:ext uri="{9D8B030D-6E8A-4147-A177-3AD203B41FA5}">
                      <a16:colId xmlns:a16="http://schemas.microsoft.com/office/drawing/2014/main" val="20004"/>
                    </a:ext>
                  </a:extLst>
                </a:gridCol>
                <a:gridCol w="1748790">
                  <a:extLst>
                    <a:ext uri="{9D8B030D-6E8A-4147-A177-3AD203B41FA5}">
                      <a16:colId xmlns:a16="http://schemas.microsoft.com/office/drawing/2014/main" val="20005"/>
                    </a:ext>
                  </a:extLst>
                </a:gridCol>
                <a:gridCol w="1748155">
                  <a:extLst>
                    <a:ext uri="{9D8B030D-6E8A-4147-A177-3AD203B41FA5}">
                      <a16:colId xmlns:a16="http://schemas.microsoft.com/office/drawing/2014/main" val="20006"/>
                    </a:ext>
                  </a:extLst>
                </a:gridCol>
              </a:tblGrid>
              <a:tr h="503850">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a:t>TITLE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AUTHOR NAME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a:t>YEAR</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a:t>METHODOLOGY</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a:t>MERITS</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a:t>DEMERITS</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a:t>REFERENCE LINK</a:t>
                      </a:r>
                      <a:endParaRPr sz="1400" u="none" strike="noStrike" cap="none"/>
                    </a:p>
                  </a:txBody>
                  <a:tcPr marL="91450" marR="91450" marT="45725" marB="45725"/>
                </a:tc>
                <a:extLst>
                  <a:ext uri="{0D108BD9-81ED-4DB2-BD59-A6C34878D82A}">
                    <a16:rowId xmlns:a16="http://schemas.microsoft.com/office/drawing/2014/main" val="10000"/>
                  </a:ext>
                </a:extLst>
              </a:tr>
              <a:tr h="587675">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a:t>A Cloud Based Four-Tier Architecture for Early Detection of Heart Disease with Machine Learning Algorithms.</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rPr>
                        <a:t>Md. Razu Ahmed, S M Hasan Mahmud, Md. Altab Hossin, Hosney Jahan, Shek Rashed Haider Noor</a:t>
                      </a:r>
                      <a:r>
                        <a:rPr lang="en-US" sz="1050" u="none" strike="noStrike" cap="none">
                          <a:latin typeface="Times New Roman" panose="02020603050405020304"/>
                          <a:ea typeface="Times New Roman" panose="02020603050405020304"/>
                          <a:cs typeface="Times New Roman" panose="02020603050405020304"/>
                          <a:sym typeface="Times New Roman" panose="02020603050405020304"/>
                        </a:rPr>
                        <a:t>i.</a:t>
                      </a:r>
                      <a:endParaRPr sz="1050" u="none" strike="noStrike" cap="none">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t>2018</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a:t>KNN Algorithm</a:t>
                      </a:r>
                      <a:endParaRPr sz="1400" u="none" strike="noStrike" cap="none"/>
                    </a:p>
                    <a:p>
                      <a:pPr marL="0" marR="0" lvl="0" indent="0" algn="l" rtl="0">
                        <a:lnSpc>
                          <a:spcPct val="100000"/>
                        </a:lnSpc>
                        <a:spcBef>
                          <a:spcPts val="0"/>
                        </a:spcBef>
                        <a:spcAft>
                          <a:spcPts val="0"/>
                        </a:spcAft>
                        <a:buClr>
                          <a:srgbClr val="000000"/>
                        </a:buClr>
                        <a:buSzPts val="1050"/>
                        <a:buFont typeface="Arial" panose="020B0604020202020204"/>
                        <a:buNone/>
                      </a:pPr>
                      <a:endParaRPr sz="1050" u="none" strike="noStrike" cap="none"/>
                    </a:p>
                  </a:txBody>
                  <a:tcPr marL="91450" marR="91450" marT="45725" marB="45725"/>
                </a:tc>
                <a:tc>
                  <a:txBody>
                    <a:bodyPr/>
                    <a:lstStyle/>
                    <a:p>
                      <a:pPr marL="0" lvl="0" indent="0" algn="l" rtl="0">
                        <a:spcBef>
                          <a:spcPts val="0"/>
                        </a:spcBef>
                        <a:spcAft>
                          <a:spcPts val="0"/>
                        </a:spcAft>
                        <a:buNone/>
                      </a:pPr>
                      <a:r>
                        <a:rPr lang="en-US" sz="1100" dirty="0">
                          <a:latin typeface="Times New Roman" panose="02020603050405020304" pitchFamily="18" charset="0"/>
                          <a:cs typeface="Times New Roman" panose="02020603050405020304" pitchFamily="18" charset="0"/>
                        </a:rPr>
                        <a:t>cloud-based 4- tier architecture that can significantly improve the prediction and monitoring of patient's health information</a:t>
                      </a:r>
                      <a:endParaRPr sz="11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a:t>heart disease is a prominent public chronic diseaseIn growing amount of health care systems, patients are offered expensive therapies and operation that is quiet expensive for developing countries</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a:t>https://ieeexplore.ieee.org/document/8781022</a:t>
                      </a:r>
                      <a:endParaRPr sz="1050" u="none" strike="noStrike" cap="none"/>
                    </a:p>
                  </a:txBody>
                  <a:tcPr marL="91450" marR="91450" marT="45725" marB="45725"/>
                </a:tc>
                <a:extLst>
                  <a:ext uri="{0D108BD9-81ED-4DB2-BD59-A6C34878D82A}">
                    <a16:rowId xmlns:a16="http://schemas.microsoft.com/office/drawing/2014/main" val="10001"/>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A comprehensive investigation and comparison of Machine </a:t>
                      </a:r>
                      <a:endParaRPr sz="105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Learning Techniques in the domain of heart disease", IEEE, 2017</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rPr>
                        <a:t>Seyedamin Pouriyeh, Sara Vahid, Giovanna Sannino, Giuseppe De Pietro, Hamid Arabnia, Juan Gutierre</a:t>
                      </a:r>
                      <a:r>
                        <a:rPr lang="en-US" sz="1050" u="none" strike="noStrike" cap="none">
                          <a:latin typeface="Times New Roman" panose="02020603050405020304"/>
                          <a:ea typeface="Times New Roman" panose="02020603050405020304"/>
                          <a:cs typeface="Times New Roman" panose="02020603050405020304"/>
                          <a:sym typeface="Times New Roman" panose="02020603050405020304"/>
                        </a:rPr>
                        <a:t>z.</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2017</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KNN Algorithm,</a:t>
                      </a:r>
                      <a:endParaRPr sz="140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Namely Decision Tree,</a:t>
                      </a:r>
                      <a:endParaRPr sz="140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Multilayer Perception</a:t>
                      </a:r>
                      <a:endParaRPr sz="140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Support Vector Machine.</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a:t>The results of the experiments indicate that the SVM method using the boosting technique outperforms the other aforementioned methods</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a:t>• Heart disease prediction is challenging</a:t>
                      </a:r>
                      <a:endParaRPr sz="1050"/>
                    </a:p>
                    <a:p>
                      <a:pPr marL="0" marR="0" lvl="0" indent="0" algn="l" rtl="0">
                        <a:lnSpc>
                          <a:spcPct val="100000"/>
                        </a:lnSpc>
                        <a:spcBef>
                          <a:spcPts val="0"/>
                        </a:spcBef>
                        <a:spcAft>
                          <a:spcPts val="0"/>
                        </a:spcAft>
                        <a:buClr>
                          <a:srgbClr val="000000"/>
                        </a:buClr>
                        <a:buSzPts val="1400"/>
                        <a:buFont typeface="Arial" panose="020B0604020202020204"/>
                        <a:buNone/>
                      </a:pPr>
                      <a:r>
                        <a:rPr lang="en-US" sz="1050"/>
                        <a:t>and very important in the medical field, some error may occur in results.</a:t>
                      </a:r>
                      <a:endParaRPr sz="1050"/>
                    </a:p>
                    <a:p>
                      <a:pPr marL="0" marR="0" lvl="0" indent="0" algn="l" rtl="0">
                        <a:lnSpc>
                          <a:spcPct val="100000"/>
                        </a:lnSpc>
                        <a:spcBef>
                          <a:spcPts val="0"/>
                        </a:spcBef>
                        <a:spcAft>
                          <a:spcPts val="0"/>
                        </a:spcAft>
                        <a:buClr>
                          <a:srgbClr val="000000"/>
                        </a:buClr>
                        <a:buSzPts val="1400"/>
                        <a:buFont typeface="Arial" panose="020B0604020202020204"/>
                        <a:buNone/>
                      </a:pPr>
                      <a:endParaRPr sz="105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https://ieeexplore.ieee.org/document/8024530</a:t>
                      </a:r>
                      <a:endParaRPr sz="1050" u="none" strike="noStrike" cap="none"/>
                    </a:p>
                  </a:txBody>
                  <a:tcPr marL="91450" marR="91450" marT="45725" marB="45725"/>
                </a:tc>
                <a:extLst>
                  <a:ext uri="{0D108BD9-81ED-4DB2-BD59-A6C34878D82A}">
                    <a16:rowId xmlns:a16="http://schemas.microsoft.com/office/drawing/2014/main" val="10002"/>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Dagnosing of heart diseases using average k-nearest neighbor </a:t>
                      </a:r>
                      <a:endParaRPr sz="105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algorithm of data mining</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C. </a:t>
                      </a:r>
                      <a:r>
                        <a:rPr lang="en-US" sz="1050" u="none" strike="noStrike" cap="none" dirty="0" err="1"/>
                        <a:t>Kalaiselvi</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2016</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KNN Algorithm</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a:t>The main objective of this research work is to diagnose heart disease with reduced number of attributes that are relevant to heart diseases</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a:t>The most important and prevalent diseases that commonly occur in people and causes 80% of death in country is heart disease</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https://ieeexplore.ieee.org/document/7724833</a:t>
                      </a:r>
                      <a:endParaRPr sz="1050" u="none" strike="noStrike" cap="none"/>
                    </a:p>
                  </a:txBody>
                  <a:tcPr marL="91450" marR="91450" marT="45725" marB="45725"/>
                </a:tc>
                <a:extLst>
                  <a:ext uri="{0D108BD9-81ED-4DB2-BD59-A6C34878D82A}">
                    <a16:rowId xmlns:a16="http://schemas.microsoft.com/office/drawing/2014/main" val="10003"/>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Cardiovascular Disease Prediction System using Genetic Algorithm and Neural Network</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Bhuvaneswari Amma N.G.</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2012</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Genetic Algorithm</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a:t>The classification accuracy obtained using this approach is 94.17%</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b="0" i="0" u="none" strike="noStrike">
                          <a:solidFill>
                            <a:srgbClr val="000000"/>
                          </a:solidFill>
                          <a:effectLst/>
                          <a:latin typeface="Arial" panose="020B0604020202020204" pitchFamily="34" charset="0"/>
                        </a:rPr>
                        <a:t>I will be more time taken to Predicting the disease</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https://ieeexplore.ieee.org/abstract/document/6179185</a:t>
                      </a:r>
                      <a:endParaRPr sz="1050" u="none" strike="noStrike" cap="none"/>
                    </a:p>
                  </a:txBody>
                  <a:tcPr marL="91450" marR="91450" marT="45725" marB="45725"/>
                </a:tc>
                <a:extLst>
                  <a:ext uri="{0D108BD9-81ED-4DB2-BD59-A6C34878D82A}">
                    <a16:rowId xmlns:a16="http://schemas.microsoft.com/office/drawing/2014/main" val="10004"/>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Combination Data Mining </a:t>
                      </a:r>
                      <a:endParaRPr sz="105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Methods with New Medical Data to Predicting Outcome of Coronary Heart Disease</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Yanwei Xing, Jie Wang, Zjijong, Yonghong Gao.</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2007</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Data mining algorithm,</a:t>
                      </a:r>
                      <a:endParaRPr sz="140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KNN Algorithm</a:t>
                      </a:r>
                      <a:endParaRPr sz="140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PageRank Algorithm, etc.</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b="0" i="0" u="none" strike="noStrike">
                          <a:solidFill>
                            <a:srgbClr val="000000"/>
                          </a:solidFill>
                          <a:effectLst/>
                          <a:latin typeface="Arial" panose="020B0604020202020204" pitchFamily="34" charset="0"/>
                        </a:rPr>
                        <a:t>The results indicated that the SVM is the best predictor with 92.1 % accuracy on the holdout sample artificial neural networks came out to be the second with91.0% accuracy </a:t>
                      </a:r>
                      <a:endParaRPr sz="1050" u="none" strike="noStrike" cap="none"/>
                    </a:p>
                  </a:txBody>
                  <a:tcPr marL="91450" marR="91450" marT="45725" marB="45725"/>
                </a:tc>
                <a:tc>
                  <a:txBody>
                    <a:bodyPr/>
                    <a:lstStyle/>
                    <a:p>
                      <a:pPr rtl="0"/>
                      <a:r>
                        <a:rPr lang="en-US" sz="1050" b="0" i="0" u="none" strike="noStrike">
                          <a:solidFill>
                            <a:srgbClr val="000000"/>
                          </a:solidFill>
                          <a:effectLst/>
                          <a:latin typeface="Arial" panose="020B0604020202020204" pitchFamily="34" charset="0"/>
                        </a:rPr>
                        <a:t>Lack of access to have cost-effective solutions for</a:t>
                      </a:r>
                      <a:endParaRPr lang="en-US" sz="1050">
                        <a:effectLst/>
                      </a:endParaRPr>
                    </a:p>
                    <a:p>
                      <a:pPr rtl="0"/>
                      <a:r>
                        <a:rPr lang="en-US" sz="1050" b="0" i="0" u="none" strike="noStrike">
                          <a:solidFill>
                            <a:srgbClr val="000000"/>
                          </a:solidFill>
                          <a:effectLst/>
                          <a:latin typeface="Arial" panose="020B0604020202020204" pitchFamily="34" charset="0"/>
                        </a:rPr>
                        <a:t>medical emergency in remote areas.</a:t>
                      </a:r>
                      <a:endParaRPr lang="en-US" sz="1050">
                        <a:effectLst/>
                      </a:endParaRPr>
                    </a:p>
                    <a:p>
                      <a:pPr marL="0" marR="0" lvl="0" indent="0" algn="l" rtl="0">
                        <a:lnSpc>
                          <a:spcPct val="100000"/>
                        </a:lnSpc>
                        <a:spcBef>
                          <a:spcPts val="0"/>
                        </a:spcBef>
                        <a:spcAft>
                          <a:spcPts val="0"/>
                        </a:spcAft>
                        <a:buClr>
                          <a:srgbClr val="000000"/>
                        </a:buClr>
                        <a:buSzPts val="1400"/>
                        <a:buFont typeface="Arial" panose="020B0604020202020204"/>
                        <a:buNone/>
                      </a:pP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https://ieeexplore.ieee.org/document/4420369</a:t>
                      </a:r>
                      <a:endParaRPr sz="1050" u="none" strike="noStrike" cap="none" dirty="0"/>
                    </a:p>
                  </a:txBody>
                  <a:tcPr marL="91450" marR="91450" marT="45725" marB="45725"/>
                </a:tc>
                <a:extLst>
                  <a:ext uri="{0D108BD9-81ED-4DB2-BD59-A6C34878D82A}">
                    <a16:rowId xmlns:a16="http://schemas.microsoft.com/office/drawing/2014/main" val="10005"/>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5130" y="368935"/>
            <a:ext cx="11243310" cy="6271260"/>
          </a:xfrm>
        </p:spPr>
        <p:txBody>
          <a:bodyPr/>
          <a:lstStyle/>
          <a:p>
            <a:pPr marL="114300" indent="0">
              <a:buNone/>
            </a:pPr>
            <a:r>
              <a:rPr lang="en-IN" altLang="en-US" dirty="0"/>
              <a:t>                                  </a:t>
            </a:r>
            <a:r>
              <a:rPr lang="en-IN" altLang="en-US" sz="3600" b="1" dirty="0">
                <a:latin typeface="Times New Roman" panose="02020603050405020304" pitchFamily="18" charset="0"/>
                <a:cs typeface="Times New Roman" panose="02020603050405020304" pitchFamily="18" charset="0"/>
              </a:rPr>
              <a:t>PROBLEM STATEMENT</a:t>
            </a:r>
          </a:p>
          <a:p>
            <a:pPr marL="114300" indent="0">
              <a:buNone/>
            </a:pPr>
            <a:r>
              <a:rPr lang="en-IN" altLang="en-US" sz="3600" b="1" dirty="0">
                <a:latin typeface="Times New Roman" panose="02020603050405020304" pitchFamily="18" charset="0"/>
                <a:cs typeface="Times New Roman" panose="02020603050405020304" pitchFamily="18" charset="0"/>
              </a:rPr>
              <a:t> </a:t>
            </a:r>
            <a:r>
              <a:rPr lang="en-IN" altLang="en-US" sz="2000" dirty="0">
                <a:latin typeface="Times New Roman" panose="02020603050405020304" pitchFamily="18" charset="0"/>
                <a:cs typeface="Times New Roman" panose="02020603050405020304" pitchFamily="18" charset="0"/>
              </a:rPr>
              <a:t>                   </a:t>
            </a:r>
          </a:p>
          <a:p>
            <a:pPr algn="just">
              <a:buFont typeface="Wingdings" panose="05000000000000000000" charset="0"/>
              <a:buChar char="v"/>
            </a:pPr>
            <a:r>
              <a:rPr lang="en-IN" altLang="en-US" sz="2400" dirty="0">
                <a:latin typeface="Times New Roman" panose="02020603050405020304" pitchFamily="18" charset="0"/>
                <a:cs typeface="Times New Roman" panose="02020603050405020304" pitchFamily="18" charset="0"/>
              </a:rPr>
              <a:t>Cardiovascular and Diabetes disease is considered as one of the main causes of death around the globe. It is very difficult to be predicted by the medical practitioners as it is a complex task which requires expertise and a lot of experience for prediction.</a:t>
            </a:r>
          </a:p>
          <a:p>
            <a:pPr algn="just">
              <a:buFont typeface="Wingdings" panose="05000000000000000000" charset="0"/>
              <a:buChar char="v"/>
            </a:pPr>
            <a:r>
              <a:rPr lang="en-IN" altLang="en-US" sz="2400" dirty="0">
                <a:latin typeface="Times New Roman" panose="02020603050405020304" pitchFamily="18" charset="0"/>
                <a:cs typeface="Times New Roman" panose="02020603050405020304" pitchFamily="18" charset="0"/>
              </a:rPr>
              <a:t> An automated system in medical diagnosis would increase medical efficiency and would also help in reducing costs. We will design a system that can efficiently discover the rules to predict heart and diabetes disease in patients based on the given parameters about their health. The goal is to find the hidden patterns by employing machine learning algorithms, which are quick and reliable enough to predict the Covid-19 by finding the presence of heart and diabetes disease in users and patients.  </a:t>
            </a:r>
            <a:r>
              <a:rPr lang="en-IN" altLang="en-US" sz="2000" dirty="0">
                <a:latin typeface="Times New Roman" panose="02020603050405020304" pitchFamily="18" charset="0"/>
                <a:cs typeface="Times New Roman" panose="02020603050405020304" pitchFamily="18" charset="0"/>
              </a:rPr>
              <a: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5435" y="440055"/>
            <a:ext cx="11597005" cy="6140450"/>
          </a:xfrm>
        </p:spPr>
        <p:txBody>
          <a:bodyPr/>
          <a:lstStyle/>
          <a:p>
            <a:pPr marL="114300" indent="0">
              <a:buNone/>
            </a:pPr>
            <a:r>
              <a:rPr lang="en-IN" altLang="en-US"/>
              <a:t>                             </a:t>
            </a:r>
            <a:r>
              <a:rPr lang="en-IN" altLang="en-US" sz="4000" b="1">
                <a:latin typeface="Times New Roman" panose="02020603050405020304" pitchFamily="18" charset="0"/>
                <a:cs typeface="Times New Roman" panose="02020603050405020304" pitchFamily="18" charset="0"/>
              </a:rPr>
              <a:t>  TECHNOLOGY STACK</a:t>
            </a:r>
          </a:p>
          <a:p>
            <a:pPr marL="114300" indent="0">
              <a:buNone/>
            </a:pPr>
            <a:endParaRPr lang="en-IN" altLang="en-US" sz="2400" b="1">
              <a:latin typeface="Times New Roman" panose="02020603050405020304" pitchFamily="18" charset="0"/>
              <a:cs typeface="Times New Roman" panose="02020603050405020304" pitchFamily="18" charset="0"/>
            </a:endParaRPr>
          </a:p>
          <a:p>
            <a:pPr marL="114300" indent="0">
              <a:buNone/>
            </a:pPr>
            <a:r>
              <a:rPr lang="en-IN" altLang="en-US" sz="2400" b="1">
                <a:latin typeface="Times New Roman" panose="02020603050405020304" pitchFamily="18" charset="0"/>
                <a:cs typeface="Times New Roman" panose="02020603050405020304" pitchFamily="18" charset="0"/>
              </a:rPr>
              <a:t>HARDWARE REQUIREMENTS</a:t>
            </a:r>
          </a:p>
          <a:p>
            <a:pPr marL="114300" indent="0">
              <a:buNone/>
            </a:pPr>
            <a:endParaRPr lang="en-IN" altLang="en-US" sz="2000" b="1">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b="1">
                <a:latin typeface="Times New Roman" panose="02020603050405020304" pitchFamily="18" charset="0"/>
                <a:cs typeface="Times New Roman" panose="02020603050405020304" pitchFamily="18" charset="0"/>
              </a:rPr>
              <a:t>Hard Disk	:    </a:t>
            </a:r>
            <a:r>
              <a:rPr lang="en-IN" altLang="en-US" sz="2000">
                <a:latin typeface="Times New Roman" panose="02020603050405020304" pitchFamily="18" charset="0"/>
                <a:cs typeface="Times New Roman" panose="02020603050405020304" pitchFamily="18" charset="0"/>
              </a:rPr>
              <a:t>500GB and Above</a:t>
            </a:r>
          </a:p>
          <a:p>
            <a:pPr>
              <a:buFont typeface="Wingdings" panose="05000000000000000000" charset="0"/>
              <a:buChar char="Ø"/>
            </a:pPr>
            <a:r>
              <a:rPr lang="en-IN" altLang="en-US" sz="2000" b="1">
                <a:latin typeface="Times New Roman" panose="02020603050405020304" pitchFamily="18" charset="0"/>
                <a:cs typeface="Times New Roman" panose="02020603050405020304" pitchFamily="18" charset="0"/>
              </a:rPr>
              <a:t>RAM              :     </a:t>
            </a:r>
            <a:r>
              <a:rPr lang="en-IN" altLang="en-US" sz="2000">
                <a:latin typeface="Times New Roman" panose="02020603050405020304" pitchFamily="18" charset="0"/>
                <a:cs typeface="Times New Roman" panose="02020603050405020304" pitchFamily="18" charset="0"/>
              </a:rPr>
              <a:t>4GB and Above</a:t>
            </a:r>
            <a:endParaRPr lang="en-IN" altLang="en-US" sz="2000" b="1">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b="1">
                <a:latin typeface="Times New Roman" panose="02020603050405020304" pitchFamily="18" charset="0"/>
                <a:cs typeface="Times New Roman" panose="02020603050405020304" pitchFamily="18" charset="0"/>
              </a:rPr>
              <a:t>Processor	:     </a:t>
            </a:r>
            <a:r>
              <a:rPr lang="en-IN" altLang="en-US" sz="2000">
                <a:latin typeface="Times New Roman" panose="02020603050405020304" pitchFamily="18" charset="0"/>
                <a:cs typeface="Times New Roman" panose="02020603050405020304" pitchFamily="18" charset="0"/>
              </a:rPr>
              <a:t>I3 and Above</a:t>
            </a:r>
          </a:p>
          <a:p>
            <a:pPr marL="114300" indent="0">
              <a:buNone/>
            </a:pPr>
            <a:endParaRPr lang="en-IN" altLang="en-US" sz="2000">
              <a:latin typeface="Times New Roman" panose="02020603050405020304" pitchFamily="18" charset="0"/>
              <a:cs typeface="Times New Roman" panose="02020603050405020304" pitchFamily="18" charset="0"/>
            </a:endParaRPr>
          </a:p>
          <a:p>
            <a:pPr marL="114300" indent="0">
              <a:buNone/>
            </a:pPr>
            <a:endParaRPr lang="en-IN" altLang="en-US" sz="2000" b="1">
              <a:latin typeface="Times New Roman" panose="02020603050405020304" pitchFamily="18" charset="0"/>
              <a:cs typeface="Times New Roman" panose="02020603050405020304" pitchFamily="18" charset="0"/>
            </a:endParaRPr>
          </a:p>
          <a:p>
            <a:pPr marL="114300" indent="0">
              <a:buNone/>
            </a:pPr>
            <a:r>
              <a:rPr lang="en-IN" altLang="en-US" sz="2400" b="1">
                <a:latin typeface="Times New Roman" panose="02020603050405020304" pitchFamily="18" charset="0"/>
                <a:cs typeface="Times New Roman" panose="02020603050405020304" pitchFamily="18" charset="0"/>
              </a:rPr>
              <a:t>SOFTWARE REQUIREMENTS</a:t>
            </a:r>
          </a:p>
          <a:p>
            <a:pPr marL="114300" indent="0">
              <a:buNone/>
            </a:pPr>
            <a:endParaRPr lang="en-IN" altLang="en-US" sz="2000" b="1">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b="1">
                <a:latin typeface="Times New Roman" panose="02020603050405020304" pitchFamily="18" charset="0"/>
                <a:cs typeface="Times New Roman" panose="02020603050405020304" pitchFamily="18" charset="0"/>
              </a:rPr>
              <a:t>Operating System :	</a:t>
            </a:r>
            <a:r>
              <a:rPr lang="en-IN" altLang="en-US" sz="2000">
                <a:latin typeface="Times New Roman" panose="02020603050405020304" pitchFamily="18" charset="0"/>
                <a:cs typeface="Times New Roman" panose="02020603050405020304" pitchFamily="18" charset="0"/>
              </a:rPr>
              <a:t>Windows 7, 8, 10 (64 bit)</a:t>
            </a:r>
          </a:p>
          <a:p>
            <a:pPr>
              <a:buFont typeface="Wingdings" panose="05000000000000000000" charset="0"/>
              <a:buChar char="Ø"/>
            </a:pPr>
            <a:r>
              <a:rPr lang="en-IN" altLang="en-US" sz="2000" b="1">
                <a:latin typeface="Times New Roman" panose="02020603050405020304" pitchFamily="18" charset="0"/>
                <a:cs typeface="Times New Roman" panose="02020603050405020304" pitchFamily="18" charset="0"/>
              </a:rPr>
              <a:t>Software	          :	</a:t>
            </a:r>
            <a:r>
              <a:rPr lang="en-IN" altLang="en-US" sz="2000">
                <a:latin typeface="Times New Roman" panose="02020603050405020304" pitchFamily="18" charset="0"/>
                <a:cs typeface="Times New Roman" panose="02020603050405020304" pitchFamily="18" charset="0"/>
              </a:rPr>
              <a:t>Python</a:t>
            </a:r>
          </a:p>
          <a:p>
            <a:pPr>
              <a:buFont typeface="Wingdings" panose="05000000000000000000" charset="0"/>
              <a:buChar char="Ø"/>
            </a:pPr>
            <a:r>
              <a:rPr lang="en-IN" altLang="en-US" sz="2000" b="1">
                <a:latin typeface="Times New Roman" panose="02020603050405020304" pitchFamily="18" charset="0"/>
                <a:cs typeface="Times New Roman" panose="02020603050405020304" pitchFamily="18" charset="0"/>
              </a:rPr>
              <a:t>Tools	          :	</a:t>
            </a:r>
            <a:r>
              <a:rPr lang="en-IN" altLang="en-US" sz="2000">
                <a:latin typeface="Times New Roman" panose="02020603050405020304" pitchFamily="18" charset="0"/>
                <a:cs typeface="Times New Roman" panose="02020603050405020304" pitchFamily="18" charset="0"/>
              </a:rPr>
              <a:t>Anaconda (Jupiter Note Book IDE)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7" name="Google Shape;127;p8"/>
          <p:cNvSpPr txBox="1"/>
          <p:nvPr/>
        </p:nvSpPr>
        <p:spPr>
          <a:xfrm>
            <a:off x="406400" y="102637"/>
            <a:ext cx="11212800" cy="786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4500"/>
              <a:buFont typeface="Arial" panose="020B0604020202020204"/>
              <a:buNone/>
            </a:pPr>
            <a:r>
              <a:rPr lang="en-US" sz="4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SYSTEM ARCHITECTURE</a:t>
            </a:r>
            <a:endParaRPr sz="4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0" name="Picture 9"/>
          <p:cNvPicPr>
            <a:picLocks noChangeAspect="1"/>
          </p:cNvPicPr>
          <p:nvPr/>
        </p:nvPicPr>
        <p:blipFill>
          <a:blip r:embed="rId3"/>
          <a:stretch>
            <a:fillRect/>
          </a:stretch>
        </p:blipFill>
        <p:spPr>
          <a:xfrm>
            <a:off x="704905" y="1479874"/>
            <a:ext cx="10320329" cy="486494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9"/>
          <p:cNvSpPr txBox="1"/>
          <p:nvPr/>
        </p:nvSpPr>
        <p:spPr>
          <a:xfrm>
            <a:off x="378460" y="253365"/>
            <a:ext cx="11442065" cy="643255"/>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SYSTEM DESIGN</a:t>
            </a:r>
            <a:r>
              <a:rPr lang="en-IN" altLang="en-US"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                                    ER DIAGRAM                                                   </a:t>
            </a:r>
          </a:p>
        </p:txBody>
      </p:sp>
      <p:pic>
        <p:nvPicPr>
          <p:cNvPr id="133" name="Google Shape;133;p9"/>
          <p:cNvPicPr preferRelativeResize="0"/>
          <p:nvPr/>
        </p:nvPicPr>
        <p:blipFill rotWithShape="1">
          <a:blip r:embed="rId3"/>
          <a:srcRect/>
          <a:stretch>
            <a:fillRect/>
          </a:stretch>
        </p:blipFill>
        <p:spPr>
          <a:xfrm>
            <a:off x="65405" y="899795"/>
            <a:ext cx="5395595" cy="5805805"/>
          </a:xfrm>
          <a:prstGeom prst="rect">
            <a:avLst/>
          </a:prstGeom>
          <a:noFill/>
          <a:ln>
            <a:noFill/>
          </a:ln>
        </p:spPr>
      </p:pic>
      <p:pic>
        <p:nvPicPr>
          <p:cNvPr id="12" name="Picture 11"/>
          <p:cNvPicPr>
            <a:picLocks noChangeAspect="1"/>
          </p:cNvPicPr>
          <p:nvPr/>
        </p:nvPicPr>
        <p:blipFill>
          <a:blip r:embed="rId4"/>
          <a:stretch>
            <a:fillRect/>
          </a:stretch>
        </p:blipFill>
        <p:spPr>
          <a:xfrm rot="5400000">
            <a:off x="6196965" y="561340"/>
            <a:ext cx="5055870" cy="652843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TotalTime>
  <Words>2707</Words>
  <Application>Microsoft Office PowerPoint</Application>
  <PresentationFormat>Widescreen</PresentationFormat>
  <Paragraphs>240</Paragraphs>
  <Slides>27</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Arial Black</vt:lpstr>
      <vt:lpstr>Calibri</vt:lpstr>
      <vt:lpstr>Noto Sans Symbols</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MODULES  DESCRIPTION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169 MEENAKSHI  G</cp:lastModifiedBy>
  <cp:revision>32</cp:revision>
  <dcterms:created xsi:type="dcterms:W3CDTF">2021-06-15T09:32:00Z</dcterms:created>
  <dcterms:modified xsi:type="dcterms:W3CDTF">2021-06-16T14:26:03Z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1033-11.2.0.10078</vt:lpwstr>
  </property>
</Properties>
</file>